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77" r:id="rId3"/>
    <p:sldMasterId id="2147483678" r:id="rId4"/>
    <p:sldMasterId id="2147483667" r:id="rId5"/>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73C"/>
    <a:srgbClr val="008ECB"/>
    <a:srgbClr val="425563"/>
    <a:srgbClr val="DC2284"/>
    <a:srgbClr val="6AB1E2"/>
    <a:srgbClr val="5CB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28833-8B67-404A-9B55-5C30CA4BD2B4}" v="51" dt="2023-08-02T12:41:15.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71905"/>
  </p:normalViewPr>
  <p:slideViewPr>
    <p:cSldViewPr snapToGrid="0">
      <p:cViewPr varScale="1">
        <p:scale>
          <a:sx n="91" d="100"/>
          <a:sy n="91" d="100"/>
        </p:scale>
        <p:origin x="13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Reilly" userId="5b596967-e02d-4458-af5c-5cf064ff6298" providerId="ADAL" clId="{1F028833-8B67-404A-9B55-5C30CA4BD2B4}"/>
    <pc:docChg chg="custSel modSld">
      <pc:chgData name="Grant Reilly" userId="5b596967-e02d-4458-af5c-5cf064ff6298" providerId="ADAL" clId="{1F028833-8B67-404A-9B55-5C30CA4BD2B4}" dt="2023-08-02T16:24:52.251" v="103" actId="20577"/>
      <pc:docMkLst>
        <pc:docMk/>
      </pc:docMkLst>
      <pc:sldChg chg="modSp mod">
        <pc:chgData name="Grant Reilly" userId="5b596967-e02d-4458-af5c-5cf064ff6298" providerId="ADAL" clId="{1F028833-8B67-404A-9B55-5C30CA4BD2B4}" dt="2023-08-02T12:33:58.655" v="38" actId="14100"/>
        <pc:sldMkLst>
          <pc:docMk/>
          <pc:sldMk cId="1579577083" sldId="256"/>
        </pc:sldMkLst>
        <pc:spChg chg="mod">
          <ac:chgData name="Grant Reilly" userId="5b596967-e02d-4458-af5c-5cf064ff6298" providerId="ADAL" clId="{1F028833-8B67-404A-9B55-5C30CA4BD2B4}" dt="2023-08-02T12:33:58.655" v="38" actId="14100"/>
          <ac:spMkLst>
            <pc:docMk/>
            <pc:sldMk cId="1579577083" sldId="256"/>
            <ac:spMk id="15" creationId="{13ABAF13-E7AF-4F4C-91F7-CF48688998FC}"/>
          </ac:spMkLst>
        </pc:spChg>
      </pc:sldChg>
      <pc:sldChg chg="modSp modAnim">
        <pc:chgData name="Grant Reilly" userId="5b596967-e02d-4458-af5c-5cf064ff6298" providerId="ADAL" clId="{1F028833-8B67-404A-9B55-5C30CA4BD2B4}" dt="2023-08-02T12:37:06.086" v="65"/>
        <pc:sldMkLst>
          <pc:docMk/>
          <pc:sldMk cId="2901621534" sldId="258"/>
        </pc:sldMkLst>
        <pc:spChg chg="mod">
          <ac:chgData name="Grant Reilly" userId="5b596967-e02d-4458-af5c-5cf064ff6298" providerId="ADAL" clId="{1F028833-8B67-404A-9B55-5C30CA4BD2B4}" dt="2023-08-02T12:35:28.928" v="50" actId="20577"/>
          <ac:spMkLst>
            <pc:docMk/>
            <pc:sldMk cId="2901621534" sldId="258"/>
            <ac:spMk id="4" creationId="{11A5716D-857C-DBC8-4A7F-E0FD3799AC9B}"/>
          </ac:spMkLst>
        </pc:spChg>
        <pc:spChg chg="mod">
          <ac:chgData name="Grant Reilly" userId="5b596967-e02d-4458-af5c-5cf064ff6298" providerId="ADAL" clId="{1F028833-8B67-404A-9B55-5C30CA4BD2B4}" dt="2023-08-02T12:35:31.346" v="51" actId="20577"/>
          <ac:spMkLst>
            <pc:docMk/>
            <pc:sldMk cId="2901621534" sldId="258"/>
            <ac:spMk id="5" creationId="{06080E83-FF11-D32A-6703-C80045269F5F}"/>
          </ac:spMkLst>
        </pc:spChg>
      </pc:sldChg>
      <pc:sldChg chg="modSp mod modAnim">
        <pc:chgData name="Grant Reilly" userId="5b596967-e02d-4458-af5c-5cf064ff6298" providerId="ADAL" clId="{1F028833-8B67-404A-9B55-5C30CA4BD2B4}" dt="2023-08-02T16:24:52.251" v="103" actId="20577"/>
        <pc:sldMkLst>
          <pc:docMk/>
          <pc:sldMk cId="1378716982" sldId="260"/>
        </pc:sldMkLst>
        <pc:spChg chg="mod">
          <ac:chgData name="Grant Reilly" userId="5b596967-e02d-4458-af5c-5cf064ff6298" providerId="ADAL" clId="{1F028833-8B67-404A-9B55-5C30CA4BD2B4}" dt="2023-08-02T16:24:52.251" v="103" actId="20577"/>
          <ac:spMkLst>
            <pc:docMk/>
            <pc:sldMk cId="1378716982" sldId="260"/>
            <ac:spMk id="3" creationId="{204B7D5F-52EA-4233-19A4-9E6CDC6E286C}"/>
          </ac:spMkLst>
        </pc:spChg>
      </pc:sldChg>
      <pc:sldChg chg="modAnim">
        <pc:chgData name="Grant Reilly" userId="5b596967-e02d-4458-af5c-5cf064ff6298" providerId="ADAL" clId="{1F028833-8B67-404A-9B55-5C30CA4BD2B4}" dt="2023-08-02T12:40:54.003" v="87"/>
        <pc:sldMkLst>
          <pc:docMk/>
          <pc:sldMk cId="3474758543" sldId="262"/>
        </pc:sldMkLst>
      </pc:sldChg>
      <pc:sldChg chg="modAnim">
        <pc:chgData name="Grant Reilly" userId="5b596967-e02d-4458-af5c-5cf064ff6298" providerId="ADAL" clId="{1F028833-8B67-404A-9B55-5C30CA4BD2B4}" dt="2023-08-02T12:39:43.991" v="79"/>
        <pc:sldMkLst>
          <pc:docMk/>
          <pc:sldMk cId="4037084793" sldId="263"/>
        </pc:sldMkLst>
      </pc:sldChg>
      <pc:sldChg chg="modAnim">
        <pc:chgData name="Grant Reilly" userId="5b596967-e02d-4458-af5c-5cf064ff6298" providerId="ADAL" clId="{1F028833-8B67-404A-9B55-5C30CA4BD2B4}" dt="2023-08-02T12:41:15.639" v="89"/>
        <pc:sldMkLst>
          <pc:docMk/>
          <pc:sldMk cId="3846106967"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3B3C7-E548-C048-967F-B21FB0B97A49}"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34DD8-145F-C244-94F8-8DF8B5172A7A}" type="slidenum">
              <a:rPr lang="en-US" smtClean="0"/>
              <a:t>‹#›</a:t>
            </a:fld>
            <a:endParaRPr lang="en-US"/>
          </a:p>
        </p:txBody>
      </p:sp>
    </p:spTree>
    <p:extLst>
      <p:ext uri="{BB962C8B-B14F-4D97-AF65-F5344CB8AC3E}">
        <p14:creationId xmlns:p14="http://schemas.microsoft.com/office/powerpoint/2010/main" val="176053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witter.com/DigiInvento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Z6SkxBgnvT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T6O-7-kjZ3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t.ly/DHIRule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dhi-scotland.com/learning/digiinventorschallenge/)" TargetMode="External"/><Relationship Id="rId4" Type="http://schemas.openxmlformats.org/officeDocument/2006/relationships/hyperlink" Target="https://www.dhi-scotland.com/learning/digiinventorschalleng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0w4HMT7PyQ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it.ly/DigitalHealthTechExamples" TargetMode="External"/><Relationship Id="rId7" Type="http://schemas.openxmlformats.org/officeDocument/2006/relationships/hyperlink" Target="mailto:support@dresscode.org.u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bit.ly/DigitalHealthTechExamples" TargetMode="External"/><Relationship Id="rId5" Type="http://schemas.openxmlformats.org/officeDocument/2006/relationships/hyperlink" Target="https://youtu.be/L_C_pj4qoKE" TargetMode="External"/><Relationship Id="rId4" Type="http://schemas.openxmlformats.org/officeDocument/2006/relationships/hyperlink" Target="https://youtu.be/S4kCjoabwUw"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dUhM-zRmr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oqups.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rDOkWyhXRg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it.ly/DHIDesigningASolutio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mailto:support@dresscode.org.uk" TargetMode="External"/><Relationship Id="rId4" Type="http://schemas.openxmlformats.org/officeDocument/2006/relationships/hyperlink" Target="http://bit.ly/DHIExploringTechnolog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it.ly/DHIApplicationQues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TOPIC - DIGITAL HEALTH TEACH #DigiInventors Challenge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Raise awareness of the digital health and care sector, potential career opportunities and identify and create a health solution of their very own using </a:t>
            </a:r>
            <a:r>
              <a:rPr lang="en-GB" sz="1200" dirty="0" err="1">
                <a:solidFill>
                  <a:schemeClr val="dk1"/>
                </a:solidFill>
                <a:latin typeface="PT Sans Narrow"/>
                <a:ea typeface="PT Sans Narrow"/>
                <a:cs typeface="PT Sans Narrow"/>
                <a:sym typeface="PT Sans Narrow"/>
              </a:rPr>
              <a:t>entreprepreurial</a:t>
            </a:r>
            <a:r>
              <a:rPr lang="en-GB" sz="1200" dirty="0">
                <a:solidFill>
                  <a:schemeClr val="dk1"/>
                </a:solidFill>
                <a:latin typeface="PT Sans Narrow"/>
                <a:ea typeface="PT Sans Narrow"/>
                <a:cs typeface="PT Sans Narrow"/>
                <a:sym typeface="PT Sans Narrow"/>
              </a:rPr>
              <a:t> skills</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SETUP</a:t>
            </a:r>
          </a:p>
          <a:p>
            <a:pPr marL="0" lvl="0" indent="0" algn="l" rtl="0">
              <a:spcBef>
                <a:spcPts val="0"/>
              </a:spcBef>
              <a:spcAft>
                <a:spcPts val="0"/>
              </a:spcAft>
              <a:buSzPts val="1100"/>
              <a:buNone/>
            </a:pPr>
            <a:r>
              <a:rPr lang="en-GB" sz="1200" dirty="0">
                <a:solidFill>
                  <a:schemeClr val="dk1"/>
                </a:solidFill>
                <a:latin typeface="PT Sans Narrow"/>
                <a:ea typeface="PT Sans Narrow"/>
                <a:cs typeface="PT Sans Narrow"/>
                <a:sym typeface="PT Sans Narrow"/>
              </a:rPr>
              <a:t>- The set of slides includes pick up and play unit of work, along with teachers notes and breaks the #DigiInventors Challenge into smaller tasks that will all feed into elements needed for a team entry.</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t>
            </a:r>
            <a:r>
              <a:rPr lang="en-GB" sz="1200" b="1" u="sng" dirty="0">
                <a:solidFill>
                  <a:schemeClr val="hlink"/>
                </a:solidFill>
                <a:latin typeface="PT Sans Narrow"/>
                <a:ea typeface="PT Sans Narrow"/>
                <a:cs typeface="PT Sans Narrow"/>
                <a:sym typeface="PT Sans Narrow"/>
                <a:hlinkClick r:id="rId3"/>
              </a:rPr>
              <a:t>@DigiInventors</a:t>
            </a:r>
            <a:r>
              <a:rPr lang="en-GB" sz="1200" dirty="0">
                <a:solidFill>
                  <a:schemeClr val="dk1"/>
                </a:solidFill>
                <a:latin typeface="PT Sans Narrow"/>
                <a:ea typeface="PT Sans Narrow"/>
                <a:cs typeface="PT Sans Narrow"/>
                <a:sym typeface="PT Sans Narrow"/>
              </a:rPr>
              <a:t> is activity on Twitter so feel free to tweet and share pictures of your classes taking part in this years, challenge using the hashtag </a:t>
            </a:r>
            <a:r>
              <a:rPr lang="en-GB" sz="1200" b="1" dirty="0">
                <a:solidFill>
                  <a:schemeClr val="dk1"/>
                </a:solidFill>
                <a:latin typeface="PT Sans Narrow"/>
                <a:ea typeface="PT Sans Narrow"/>
                <a:cs typeface="PT Sans Narrow"/>
                <a:sym typeface="PT Sans Narrow"/>
              </a:rPr>
              <a:t>#DigiInventors </a:t>
            </a: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PURPOSE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Pupils will have a chance to explore and think about how technology is used in health solutions and working in teams, pupils will get to design a solution of their own and take part in the #DigiInventors Challenge competition.</a:t>
            </a:r>
            <a:endParaRPr lang="en-GB" sz="1200" b="1" dirty="0">
              <a:solidFill>
                <a:schemeClr val="dk1"/>
              </a:solidFill>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a:t>
            </a:fld>
            <a:endParaRPr lang="en-US"/>
          </a:p>
        </p:txBody>
      </p:sp>
    </p:spTree>
    <p:extLst>
      <p:ext uri="{BB962C8B-B14F-4D97-AF65-F5344CB8AC3E}">
        <p14:creationId xmlns:p14="http://schemas.microsoft.com/office/powerpoint/2010/main" val="159811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Reminder of entry requirements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PROMPTS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Reminder of entry requirements for competition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If teams are working on their pitch or nearly finished, I would tend to display this slide as a reminder of the checklist that each team should have completed in order to submit their entry, how they will be judged and how teams will be scored.</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Understanding of the competition details and entry requirements.</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10</a:t>
            </a:fld>
            <a:endParaRPr lang="en-US"/>
          </a:p>
        </p:txBody>
      </p:sp>
    </p:spTree>
    <p:extLst>
      <p:ext uri="{BB962C8B-B14F-4D97-AF65-F5344CB8AC3E}">
        <p14:creationId xmlns:p14="http://schemas.microsoft.com/office/powerpoint/2010/main" val="265559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6a45bd2d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256a45bd2d5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ACTIVITY TYPE: </a:t>
            </a:r>
            <a:r>
              <a:rPr lang="en" sz="1200" dirty="0">
                <a:solidFill>
                  <a:schemeClr val="dk1"/>
                </a:solidFill>
                <a:latin typeface="PT Sans Narrow"/>
                <a:ea typeface="PT Sans Narrow"/>
                <a:cs typeface="PT Sans Narrow"/>
                <a:sym typeface="PT Sans Narrow"/>
              </a:rPr>
              <a:t>Video and discussion</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Video length: 1 minute 42 seconds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u="sng" dirty="0">
                <a:solidFill>
                  <a:schemeClr val="hlink"/>
                </a:solidFill>
                <a:latin typeface="PT Sans Narrow"/>
                <a:ea typeface="PT Sans Narrow"/>
                <a:cs typeface="PT Sans Narrow"/>
                <a:sym typeface="PT Sans Narrow"/>
                <a:hlinkClick r:id="rId3"/>
              </a:rPr>
              <a:t>Link </a:t>
            </a:r>
            <a:r>
              <a:rPr lang="en" sz="1200" b="1" dirty="0">
                <a:solidFill>
                  <a:schemeClr val="dk1"/>
                </a:solidFill>
                <a:latin typeface="PT Sans Narrow"/>
                <a:ea typeface="PT Sans Narrow"/>
                <a:cs typeface="PT Sans Narrow"/>
                <a:sym typeface="PT Sans Narrow"/>
              </a:rPr>
              <a:t>to video </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PROMPTS</a:t>
            </a:r>
            <a:r>
              <a:rPr lang="en" sz="1200" dirty="0">
                <a:solidFill>
                  <a:schemeClr val="dk1"/>
                </a:solidFill>
                <a:latin typeface="PT Sans Narrow"/>
                <a:ea typeface="PT Sans Narrow"/>
                <a:cs typeface="PT Sans Narrow"/>
                <a:sym typeface="PT Sans Narrow"/>
              </a:rPr>
              <a:t> </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Remember that designing and creating digital health and care solutions can be your job! </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Working in the tech sector  means that you can come up with real life solutions that can make a difference and change peoples lives and help people for the better.</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OBJECTIVES</a:t>
            </a:r>
            <a:endParaRPr sz="1200" b="1" dirty="0">
              <a:solidFill>
                <a:schemeClr val="dk1"/>
              </a:solidFill>
              <a:latin typeface="PT Sans Narrow"/>
              <a:ea typeface="PT Sans Narrow"/>
              <a:cs typeface="PT Sans Narrow"/>
              <a:sym typeface="PT Sans Narrow"/>
            </a:endParaRPr>
          </a:p>
          <a:p>
            <a:pPr marL="171450" lvl="0" indent="-171450" algn="l" rtl="0">
              <a:lnSpc>
                <a:spcPct val="100000"/>
              </a:lnSpc>
              <a:spcBef>
                <a:spcPts val="0"/>
              </a:spcBef>
              <a:spcAft>
                <a:spcPts val="0"/>
              </a:spcAft>
              <a:buClr>
                <a:schemeClr val="dk1"/>
              </a:buClr>
              <a:buSzPts val="1200"/>
              <a:buFont typeface="PT Sans Narrow"/>
              <a:buChar char="+"/>
            </a:pPr>
            <a:r>
              <a:rPr lang="en" sz="1200" dirty="0">
                <a:solidFill>
                  <a:schemeClr val="dk1"/>
                </a:solidFill>
                <a:latin typeface="PT Sans Narrow"/>
                <a:ea typeface="PT Sans Narrow"/>
                <a:cs typeface="PT Sans Narrow"/>
                <a:sym typeface="PT Sans Narrow"/>
              </a:rPr>
              <a:t>Awareness of the digital health and care sector and that designing and creating digital health and care solutions can be a real career and lots of opportunities in Scotland.</a:t>
            </a:r>
            <a:endParaRPr sz="1200" dirty="0">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latin typeface="PT Sans Narrow"/>
              <a:ea typeface="PT Sans Narrow"/>
              <a:cs typeface="PT Sans Narrow"/>
              <a:sym typeface="PT Sans Narrow"/>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6a45bd2d5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6a45bd2d5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ACTIVITY TYPE: </a:t>
            </a:r>
            <a:r>
              <a:rPr lang="en" sz="1200" dirty="0">
                <a:solidFill>
                  <a:schemeClr val="dk1"/>
                </a:solidFill>
                <a:latin typeface="PT Sans Narrow"/>
                <a:ea typeface="PT Sans Narrow"/>
                <a:cs typeface="PT Sans Narrow"/>
                <a:sym typeface="PT Sans Narrow"/>
              </a:rPr>
              <a:t>Video </a:t>
            </a: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Video length: 3 minutes 25 seconds</a:t>
            </a: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1200" b="1" u="sng" dirty="0">
                <a:solidFill>
                  <a:schemeClr val="hlink"/>
                </a:solidFill>
                <a:latin typeface="PT Sans Narrow"/>
                <a:ea typeface="PT Sans Narrow"/>
                <a:cs typeface="PT Sans Narrow"/>
                <a:sym typeface="PT Sans Narrow"/>
                <a:hlinkClick r:id="rId3"/>
              </a:rPr>
              <a:t>Link </a:t>
            </a:r>
            <a:r>
              <a:rPr lang="en" sz="1200" b="1" dirty="0">
                <a:solidFill>
                  <a:schemeClr val="dk1"/>
                </a:solidFill>
                <a:latin typeface="PT Sans Narrow"/>
                <a:ea typeface="PT Sans Narrow"/>
                <a:cs typeface="PT Sans Narrow"/>
                <a:sym typeface="PT Sans Narrow"/>
              </a:rPr>
              <a:t>to video </a:t>
            </a: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VIDEO PROMPTS</a:t>
            </a:r>
            <a:br>
              <a:rPr lang="en" sz="1200" dirty="0">
                <a:solidFill>
                  <a:schemeClr val="dk1"/>
                </a:solidFill>
                <a:latin typeface="PT Sans Narrow"/>
                <a:ea typeface="PT Sans Narrow"/>
                <a:cs typeface="PT Sans Narrow"/>
                <a:sym typeface="PT Sans Narrow"/>
              </a:rPr>
            </a:br>
            <a:r>
              <a:rPr lang="en" sz="1200" dirty="0">
                <a:solidFill>
                  <a:schemeClr val="dk1"/>
                </a:solidFill>
                <a:latin typeface="PT Sans Narrow"/>
                <a:ea typeface="PT Sans Narrow"/>
                <a:cs typeface="PT Sans Narrow"/>
                <a:sym typeface="PT Sans Narrow"/>
              </a:rPr>
              <a:t>- </a:t>
            </a:r>
            <a:r>
              <a:rPr lang="en" sz="1200" dirty="0">
                <a:solidFill>
                  <a:schemeClr val="accent1"/>
                </a:solidFill>
                <a:latin typeface="PT Sans Narrow"/>
                <a:ea typeface="PT Sans Narrow"/>
                <a:cs typeface="PT Sans Narrow"/>
                <a:sym typeface="PT Sans Narrow"/>
              </a:rPr>
              <a:t>The Digital Health &amp; Care Innovation Centre have together launched the #DigiInventors Challenge where you will work in teams of up to 4 people to identify a health challenge that you would like to fix and come up a solution that uses digital technology. </a:t>
            </a:r>
            <a:br>
              <a:rPr lang="en" sz="1200" dirty="0">
                <a:solidFill>
                  <a:schemeClr val="accent1"/>
                </a:solidFill>
                <a:latin typeface="PT Sans Narrow"/>
                <a:ea typeface="PT Sans Narrow"/>
                <a:cs typeface="PT Sans Narrow"/>
                <a:sym typeface="PT Sans Narrow"/>
              </a:rPr>
            </a:br>
            <a:r>
              <a:rPr lang="en" sz="1200" dirty="0">
                <a:solidFill>
                  <a:schemeClr val="accent1"/>
                </a:solidFill>
                <a:latin typeface="PT Sans Narrow"/>
                <a:ea typeface="PT Sans Narrow"/>
                <a:cs typeface="PT Sans Narrow"/>
                <a:sym typeface="PT Sans Narrow"/>
              </a:rPr>
              <a:t>- Here is a short video that showcases a previous competition final and explains a bit more about what #DigiInventors is.</a:t>
            </a:r>
            <a:endParaRPr sz="1200" dirty="0">
              <a:solidFill>
                <a:schemeClr val="accent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Introduction to competition - #DigiInventors Challenge details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PROMPTS</a:t>
            </a:r>
            <a:endParaRPr lang="en-GB" sz="1200" b="1" i="1" dirty="0">
              <a:solidFill>
                <a:schemeClr val="dk1"/>
              </a:solidFill>
              <a:highlight>
                <a:srgbClr val="FFE599"/>
              </a:highlight>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We are going to be exploring digital health technology so this is where technology is used to help come up with better health solutions.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This year’s theme is a solution on improving the mental health and wellbeing of young people, especially when dealing with issues like peer pressure or bullying.</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The solution should be something that can be used with SMART Technology like a phone, TV, games console, smart watch or VR headset etc.</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What makes this competition a bit different is the winning team will get help by people working in industry to help turn their ideas into a real solution, so a chance to make a real difference.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Judges are looking for unique tech solutions. They want to know why your solution is unique and is it important to the health and care of the young people, evidence you have research and looking into the problem and thought about how this idea could become a reality and scaled so all young people can benefit from it.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 will have to create a PowerPoint or video about your solution and answer 6 questions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171450" lvl="0" indent="-171450" algn="l" rtl="0">
              <a:spcBef>
                <a:spcPts val="0"/>
              </a:spcBef>
              <a:spcAft>
                <a:spcPts val="0"/>
              </a:spcAft>
              <a:buClr>
                <a:schemeClr val="dk1"/>
              </a:buClr>
              <a:buSzPts val="1200"/>
              <a:buFont typeface="PT Sans Narrow"/>
              <a:buChar char="+"/>
            </a:pPr>
            <a:r>
              <a:rPr lang="en-GB" sz="1200" dirty="0">
                <a:solidFill>
                  <a:schemeClr val="dk1"/>
                </a:solidFill>
                <a:latin typeface="PT Sans Narrow"/>
                <a:ea typeface="PT Sans Narrow"/>
                <a:cs typeface="PT Sans Narrow"/>
                <a:sym typeface="PT Sans Narrow"/>
              </a:rPr>
              <a:t>Understanding of the competition details and entry requirements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TEACHER INFORMATION ABOUT RULES OF COMPETITION: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rules for the competition are below but also accessible </a:t>
            </a:r>
            <a:r>
              <a:rPr lang="en-GB" sz="1200" u="sng" dirty="0">
                <a:solidFill>
                  <a:schemeClr val="hlink"/>
                </a:solidFill>
                <a:latin typeface="PT Sans Narrow"/>
                <a:ea typeface="PT Sans Narrow"/>
                <a:cs typeface="PT Sans Narrow"/>
                <a:sym typeface="PT Sans Narrow"/>
                <a:hlinkClick r:id="rId3"/>
              </a:rPr>
              <a:t>bit.ly/DHIRules</a:t>
            </a:r>
            <a:r>
              <a:rPr lang="en-GB" sz="1200" dirty="0">
                <a:solidFill>
                  <a:schemeClr val="dk1"/>
                </a:solidFill>
                <a:latin typeface="PT Sans Narrow"/>
                <a:ea typeface="PT Sans Narrow"/>
                <a:cs typeface="PT Sans Narrow"/>
                <a:sym typeface="PT Sans Narrow"/>
              </a:rPr>
              <a:t>. This information is for teacher/individual delivering this challenge the only one I would mention to pupils is the last one just </a:t>
            </a:r>
            <a:r>
              <a:rPr lang="en-GB" sz="1200" dirty="0" err="1">
                <a:solidFill>
                  <a:schemeClr val="dk1"/>
                </a:solidFill>
                <a:latin typeface="PT Sans Narrow"/>
                <a:ea typeface="PT Sans Narrow"/>
                <a:cs typeface="PT Sans Narrow"/>
                <a:sym typeface="PT Sans Narrow"/>
              </a:rPr>
              <a:t>incase</a:t>
            </a:r>
            <a:r>
              <a:rPr lang="en-GB" sz="1200" dirty="0">
                <a:solidFill>
                  <a:schemeClr val="dk1"/>
                </a:solidFill>
                <a:latin typeface="PT Sans Narrow"/>
                <a:ea typeface="PT Sans Narrow"/>
                <a:cs typeface="PT Sans Narrow"/>
                <a:sym typeface="PT Sans Narrow"/>
              </a:rPr>
              <a:t> any pupils have been involved in similar competitions and may want to use a previous entry.</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a:t>
            </a:r>
            <a:r>
              <a:rPr lang="en-GB" sz="1200" b="1" u="sng" dirty="0">
                <a:solidFill>
                  <a:schemeClr val="hlink"/>
                </a:solidFill>
                <a:latin typeface="PT Sans Narrow"/>
                <a:ea typeface="PT Sans Narrow"/>
                <a:cs typeface="PT Sans Narrow"/>
                <a:sym typeface="PT Sans Narrow"/>
                <a:hlinkClick r:id="rId3"/>
              </a:rPr>
              <a:t>rules </a:t>
            </a:r>
            <a:r>
              <a:rPr lang="en-GB" sz="1200" dirty="0">
                <a:solidFill>
                  <a:schemeClr val="dk1"/>
                </a:solidFill>
                <a:latin typeface="PT Sans Narrow"/>
                <a:ea typeface="PT Sans Narrow"/>
                <a:cs typeface="PT Sans Narrow"/>
                <a:sym typeface="PT Sans Narrow"/>
              </a:rPr>
              <a:t>state that: </a:t>
            </a: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Important dates for this years competition are on </a:t>
            </a:r>
            <a:r>
              <a:rPr lang="en-GB" sz="1200" b="1" u="sng" dirty="0">
                <a:solidFill>
                  <a:schemeClr val="hlink"/>
                </a:solidFill>
                <a:latin typeface="PT Sans Narrow"/>
                <a:ea typeface="PT Sans Narrow"/>
                <a:cs typeface="PT Sans Narrow"/>
                <a:sym typeface="PT Sans Narrow"/>
                <a:hlinkClick r:id="rId4"/>
              </a:rPr>
              <a:t>https://www.dhi-scotland.com/learning/digiinventorschallenge/</a:t>
            </a: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Teams must consist of 4 young people at secondary school</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Team members must be attending secondary school to be eligible to participate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team must represent a Scottish or UAE based secondary school, organisation or club</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 name of the school or youth organisation must be stated when registering a team</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team must also nominate a responsible adult (over the age of 21) who will act as the team’s mentor during the #DigiInventors Challenge process.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Parents of team members are not eligible to be mentors in the challenge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entries must be submitted by email to: info@digiinventors.com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Entries after closing date will not be accepted (</a:t>
            </a:r>
            <a:r>
              <a:rPr lang="en-GB" sz="1200" b="1" dirty="0">
                <a:solidFill>
                  <a:schemeClr val="dk1"/>
                </a:solidFill>
                <a:latin typeface="PT Sans Narrow"/>
                <a:ea typeface="PT Sans Narrow"/>
                <a:cs typeface="PT Sans Narrow"/>
                <a:sym typeface="PT Sans Narrow"/>
              </a:rPr>
              <a:t>closing date is on</a:t>
            </a:r>
            <a:r>
              <a:rPr lang="en-GB" sz="1200" b="1" u="sng" dirty="0">
                <a:solidFill>
                  <a:schemeClr val="hlink"/>
                </a:solidFill>
                <a:latin typeface="PT Sans Narrow"/>
                <a:ea typeface="PT Sans Narrow"/>
                <a:cs typeface="PT Sans Narrow"/>
                <a:sym typeface="PT Sans Narrow"/>
                <a:hlinkClick r:id="rId5"/>
              </a:rPr>
              <a:t> https://www.dhi-scotland.com/learning/digiinventorschallenge/)</a:t>
            </a:r>
            <a:br>
              <a:rPr lang="en-GB" sz="1200" dirty="0">
                <a:solidFill>
                  <a:schemeClr val="dk1"/>
                </a:solidFill>
                <a:latin typeface="PT Sans Narrow"/>
                <a:ea typeface="PT Sans Narrow"/>
                <a:cs typeface="PT Sans Narrow"/>
                <a:sym typeface="PT Sans Narrow"/>
              </a:rPr>
            </a:br>
            <a:r>
              <a:rPr lang="en-GB" sz="1200" dirty="0">
                <a:solidFill>
                  <a:schemeClr val="dk1"/>
                </a:solidFill>
                <a:latin typeface="PT Sans Narrow"/>
                <a:ea typeface="PT Sans Narrow"/>
                <a:cs typeface="PT Sans Narrow"/>
                <a:sym typeface="PT Sans Narrow"/>
              </a:rPr>
              <a:t>• Entries must include a teams application answers (</a:t>
            </a:r>
            <a:r>
              <a:rPr lang="en-GB" sz="1200" b="1" dirty="0">
                <a:solidFill>
                  <a:schemeClr val="dk1"/>
                </a:solidFill>
                <a:latin typeface="PT Sans Narrow"/>
                <a:ea typeface="PT Sans Narrow"/>
                <a:cs typeface="PT Sans Narrow"/>
                <a:sym typeface="PT Sans Narrow"/>
              </a:rPr>
              <a:t>link on slide</a:t>
            </a:r>
            <a:r>
              <a:rPr lang="en-GB" sz="1200" dirty="0">
                <a:solidFill>
                  <a:schemeClr val="dk1"/>
                </a:solidFill>
                <a:latin typeface="PT Sans Narrow"/>
                <a:ea typeface="PT Sans Narrow"/>
                <a:cs typeface="PT Sans Narrow"/>
                <a:sym typeface="PT Sans Narrow"/>
              </a:rPr>
              <a:t> </a:t>
            </a:r>
            <a:r>
              <a:rPr lang="en-GB" sz="1200" b="1" dirty="0">
                <a:solidFill>
                  <a:schemeClr val="dk1"/>
                </a:solidFill>
                <a:latin typeface="PT Sans Narrow"/>
                <a:ea typeface="PT Sans Narrow"/>
                <a:cs typeface="PT Sans Narrow"/>
                <a:sym typeface="PT Sans Narrow"/>
              </a:rPr>
              <a:t>8)</a:t>
            </a:r>
            <a:r>
              <a:rPr lang="en-GB" sz="1200" dirty="0">
                <a:solidFill>
                  <a:schemeClr val="dk1"/>
                </a:solidFill>
                <a:latin typeface="PT Sans Narrow"/>
                <a:ea typeface="PT Sans Narrow"/>
                <a:cs typeface="PT Sans Narrow"/>
                <a:sym typeface="PT Sans Narrow"/>
              </a:rPr>
              <a:t>, up to four diagrams or illustrations showing how their solution will work and a pitch to their solution either a presentation or a video </a:t>
            </a:r>
            <a:r>
              <a:rPr lang="en-GB" sz="1200" b="1" dirty="0">
                <a:solidFill>
                  <a:schemeClr val="dk1"/>
                </a:solidFill>
                <a:latin typeface="PT Sans Narrow"/>
                <a:ea typeface="PT Sans Narrow"/>
                <a:cs typeface="PT Sans Narrow"/>
                <a:sym typeface="PT Sans Narrow"/>
              </a:rPr>
              <a:t>(no more than five minutes duration)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 filenames for each online entry must be the title of the entry and can be accepted in doc,MP4, WMV, pdf and .PPT formats.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Entries must be entirely the work of the team submitting the entry</a:t>
            </a:r>
            <a:br>
              <a:rPr lang="en-GB" sz="1200" dirty="0">
                <a:solidFill>
                  <a:schemeClr val="dk1"/>
                </a:solidFill>
                <a:latin typeface="PT Sans Narrow"/>
                <a:ea typeface="PT Sans Narrow"/>
                <a:cs typeface="PT Sans Narrow"/>
                <a:sym typeface="PT Sans Narrow"/>
              </a:rPr>
            </a:br>
            <a:r>
              <a:rPr lang="en-GB" sz="1200" dirty="0">
                <a:solidFill>
                  <a:schemeClr val="dk1"/>
                </a:solidFill>
                <a:latin typeface="PT Sans Narrow"/>
                <a:ea typeface="PT Sans Narrow"/>
                <a:cs typeface="PT Sans Narrow"/>
                <a:sym typeface="PT Sans Narrow"/>
              </a:rPr>
              <a:t>• There is</a:t>
            </a:r>
            <a:r>
              <a:rPr lang="en-GB" sz="1200" b="1" u="sng" dirty="0">
                <a:solidFill>
                  <a:schemeClr val="dk1"/>
                </a:solidFill>
                <a:latin typeface="PT Sans Narrow"/>
                <a:ea typeface="PT Sans Narrow"/>
                <a:cs typeface="PT Sans Narrow"/>
                <a:sym typeface="PT Sans Narrow"/>
              </a:rPr>
              <a:t> no charge</a:t>
            </a:r>
            <a:r>
              <a:rPr lang="en-GB" sz="1200" dirty="0">
                <a:solidFill>
                  <a:schemeClr val="dk1"/>
                </a:solidFill>
                <a:latin typeface="PT Sans Narrow"/>
                <a:ea typeface="PT Sans Narrow"/>
                <a:cs typeface="PT Sans Narrow"/>
                <a:sym typeface="PT Sans Narrow"/>
              </a:rPr>
              <a:t> for entering the #DigiInventors Challenge</a:t>
            </a:r>
          </a:p>
          <a:p>
            <a:pPr marL="0" lvl="0" indent="0" algn="l" rtl="0">
              <a:spcBef>
                <a:spcPts val="0"/>
              </a:spcBef>
              <a:spcAft>
                <a:spcPts val="0"/>
              </a:spcAft>
              <a:buClr>
                <a:schemeClr val="dk1"/>
              </a:buClr>
              <a:buSzPts val="1100"/>
              <a:buFont typeface="Arial"/>
              <a:buNone/>
            </a:pPr>
            <a:r>
              <a:rPr lang="en-GB" sz="1200" dirty="0">
                <a:solidFill>
                  <a:schemeClr val="dk1"/>
                </a:solidFill>
                <a:highlight>
                  <a:srgbClr val="FFCE22"/>
                </a:highlight>
                <a:latin typeface="PT Sans Narrow"/>
                <a:ea typeface="PT Sans Narrow"/>
                <a:cs typeface="PT Sans Narrow"/>
                <a:sym typeface="PT Sans Narrow"/>
              </a:rPr>
              <a:t>• Entries must never have been published on any website, blog or online forum, nor have won or\ been placed (i.e. 2nd, 3rd, runner up etc) in any other competition</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3</a:t>
            </a:fld>
            <a:endParaRPr lang="en-US"/>
          </a:p>
        </p:txBody>
      </p:sp>
    </p:spTree>
    <p:extLst>
      <p:ext uri="{BB962C8B-B14F-4D97-AF65-F5344CB8AC3E}">
        <p14:creationId xmlns:p14="http://schemas.microsoft.com/office/powerpoint/2010/main" val="98888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57c1e27e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57c1e27ef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ACTIVITY TYPE: </a:t>
            </a:r>
            <a:r>
              <a:rPr lang="en" sz="1200" dirty="0">
                <a:solidFill>
                  <a:schemeClr val="dk1"/>
                </a:solidFill>
                <a:latin typeface="PT Sans Narrow"/>
                <a:ea typeface="PT Sans Narrow"/>
                <a:cs typeface="PT Sans Narrow"/>
                <a:sym typeface="PT Sans Narrow"/>
              </a:rPr>
              <a:t>Video and discussion</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Video length: 36 seconds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u="sng" dirty="0">
                <a:solidFill>
                  <a:schemeClr val="hlink"/>
                </a:solidFill>
                <a:latin typeface="PT Sans Narrow"/>
                <a:ea typeface="PT Sans Narrow"/>
                <a:cs typeface="PT Sans Narrow"/>
                <a:sym typeface="PT Sans Narrow"/>
                <a:hlinkClick r:id="rId3"/>
              </a:rPr>
              <a:t>Link </a:t>
            </a:r>
            <a:r>
              <a:rPr lang="en" sz="1200" b="1" dirty="0">
                <a:solidFill>
                  <a:schemeClr val="dk1"/>
                </a:solidFill>
                <a:latin typeface="PT Sans Narrow"/>
                <a:ea typeface="PT Sans Narrow"/>
                <a:cs typeface="PT Sans Narrow"/>
                <a:sym typeface="PT Sans Narrow"/>
              </a:rPr>
              <a:t>to video </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highlight>
                  <a:srgbClr val="FFE599"/>
                </a:highlight>
                <a:latin typeface="PT Sans Narrow"/>
                <a:ea typeface="PT Sans Narrow"/>
                <a:cs typeface="PT Sans Narrow"/>
                <a:sym typeface="PT Sans Narrow"/>
              </a:rPr>
              <a:t>NOTE  </a:t>
            </a:r>
            <a:r>
              <a:rPr lang="en" sz="1200" dirty="0">
                <a:solidFill>
                  <a:schemeClr val="dk1"/>
                </a:solidFill>
                <a:highlight>
                  <a:srgbClr val="FFE599"/>
                </a:highlight>
                <a:latin typeface="PT Sans Narrow"/>
                <a:ea typeface="PT Sans Narrow"/>
                <a:cs typeface="PT Sans Narrow"/>
                <a:sym typeface="PT Sans Narrow"/>
              </a:rPr>
              <a:t>- The BBC Own It app, unfortunately the app is no longer being supported but it gives an example of how technology could be used to help a issue.</a:t>
            </a:r>
            <a:endParaRPr sz="1200" dirty="0">
              <a:solidFill>
                <a:schemeClr val="dk1"/>
              </a:solidFill>
              <a:highlight>
                <a:srgbClr val="FFE599"/>
              </a:highlight>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PROMPTS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Technology is embedded in so many parts of our lives and is making a real difference to people's lives.</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Here is an example of the BBC Own It app where technology has been used to address the issue of cyber bullying. </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This is a great app that used technology to help an area of young people's wellbeing. “When the child uses the keyboard, the information they type is analysed by the machine learning in real time and the Own It app uses it to build up a picture of your child’s activity.”</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AFTER VIDEO PROMPTS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Can you think of any other products or apps that use technology to help with a health issue?</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dk1"/>
                </a:solidFill>
                <a:latin typeface="PT Sans Narrow"/>
                <a:ea typeface="PT Sans Narrow"/>
                <a:cs typeface="PT Sans Narrow"/>
                <a:sym typeface="PT Sans Narrow"/>
              </a:rPr>
              <a:t>- If pupils struggle to give examples. You could mention about a fit bit or a smart watch and ask if anyone can explain it does and how it helps people with their fitness and health. </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OBJECTIVES</a:t>
            </a:r>
            <a:endParaRPr sz="1200" b="1" dirty="0">
              <a:solidFill>
                <a:schemeClr val="dk1"/>
              </a:solidFill>
              <a:latin typeface="PT Sans Narrow"/>
              <a:ea typeface="PT Sans Narrow"/>
              <a:cs typeface="PT Sans Narrow"/>
              <a:sym typeface="PT Sans Narrow"/>
            </a:endParaRPr>
          </a:p>
          <a:p>
            <a:pPr marL="171450" lvl="0" indent="-171450" algn="l" rtl="0">
              <a:lnSpc>
                <a:spcPct val="100000"/>
              </a:lnSpc>
              <a:spcBef>
                <a:spcPts val="0"/>
              </a:spcBef>
              <a:spcAft>
                <a:spcPts val="0"/>
              </a:spcAft>
              <a:buClr>
                <a:schemeClr val="dk1"/>
              </a:buClr>
              <a:buSzPts val="1200"/>
              <a:buFont typeface="PT Sans Narrow"/>
              <a:buChar char="+"/>
            </a:pPr>
            <a:r>
              <a:rPr lang="en" sz="1200" dirty="0">
                <a:solidFill>
                  <a:schemeClr val="dk1"/>
                </a:solidFill>
                <a:latin typeface="PT Sans Narrow"/>
                <a:ea typeface="PT Sans Narrow"/>
                <a:cs typeface="PT Sans Narrow"/>
                <a:sym typeface="PT Sans Narrow"/>
              </a:rPr>
              <a:t>To raise awareness of how technology is being used already to solve health problems.</a:t>
            </a:r>
            <a:endParaRPr sz="1200" dirty="0">
              <a:solidFill>
                <a:schemeClr val="dk1"/>
              </a:solidFill>
              <a:latin typeface="PT Sans Narrow"/>
              <a:ea typeface="PT Sans Narrow"/>
              <a:cs typeface="PT Sans Narrow"/>
              <a:sym typeface="PT Sans Narrow"/>
            </a:endParaRPr>
          </a:p>
          <a:p>
            <a:pPr marL="17145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 demo and discussion</a:t>
            </a: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NOTE </a:t>
            </a:r>
            <a:r>
              <a:rPr lang="en-GB" sz="1200" dirty="0">
                <a:solidFill>
                  <a:schemeClr val="dk1"/>
                </a:solidFill>
                <a:latin typeface="PT Sans Narrow"/>
                <a:ea typeface="PT Sans Narrow"/>
                <a:cs typeface="PT Sans Narrow"/>
                <a:sym typeface="PT Sans Narrow"/>
              </a:rPr>
              <a:t>- If pupils are not allowed to use their phones to download and try some of the free apps. Remove the second bullet point on this slide.</a:t>
            </a:r>
          </a:p>
          <a:p>
            <a:pPr marL="0" lvl="0" indent="0" algn="l" rtl="0">
              <a:spcBef>
                <a:spcPts val="0"/>
              </a:spcBef>
              <a:spcAft>
                <a:spcPts val="0"/>
              </a:spcAft>
              <a:buClr>
                <a:schemeClr val="dk1"/>
              </a:buClr>
              <a:buSzPts val="1100"/>
              <a:buFont typeface="Arial"/>
              <a:buNone/>
            </a:pPr>
            <a:endParaRPr lang="en-GB" sz="1200" dirty="0">
              <a:solidFill>
                <a:schemeClr val="dk1"/>
              </a:solidFill>
              <a:highlight>
                <a:srgbClr val="FFCE22"/>
              </a:highlight>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TASK - DIGITAL HEALTH TECH SOLUTIONS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pupils should explore some examples of digital health tech solutions that exist already.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Go to </a:t>
            </a:r>
            <a:r>
              <a:rPr lang="en-GB" sz="1200" u="sng" dirty="0">
                <a:solidFill>
                  <a:schemeClr val="hlink"/>
                </a:solidFill>
                <a:latin typeface="PT Sans Narrow"/>
                <a:ea typeface="PT Sans Narrow"/>
                <a:cs typeface="PT Sans Narrow"/>
                <a:sym typeface="PT Sans Narrow"/>
                <a:hlinkClick r:id="rId3"/>
              </a:rPr>
              <a:t>bit.ly/DigitalHealthTechExamples</a:t>
            </a: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If pupils have their device, access to free school </a:t>
            </a:r>
            <a:r>
              <a:rPr lang="en-GB" sz="1200" dirty="0" err="1">
                <a:solidFill>
                  <a:schemeClr val="dk1"/>
                </a:solidFill>
                <a:latin typeface="PT Sans Narrow"/>
                <a:ea typeface="PT Sans Narrow"/>
                <a:cs typeface="PT Sans Narrow"/>
                <a:sym typeface="PT Sans Narrow"/>
              </a:rPr>
              <a:t>wifi</a:t>
            </a:r>
            <a:r>
              <a:rPr lang="en-GB" sz="1200" dirty="0">
                <a:solidFill>
                  <a:schemeClr val="dk1"/>
                </a:solidFill>
                <a:latin typeface="PT Sans Narrow"/>
                <a:ea typeface="PT Sans Narrow"/>
                <a:cs typeface="PT Sans Narrow"/>
                <a:sym typeface="PT Sans Narrow"/>
              </a:rPr>
              <a:t> and are allowed you could allow them a chance to download some of the free apps. Highly recommended</a:t>
            </a:r>
            <a:r>
              <a:rPr lang="en-GB" sz="1200" u="sng" dirty="0">
                <a:solidFill>
                  <a:schemeClr val="hlink"/>
                </a:solidFill>
                <a:latin typeface="PT Sans Narrow"/>
                <a:ea typeface="PT Sans Narrow"/>
                <a:cs typeface="PT Sans Narrow"/>
                <a:sym typeface="PT Sans Narrow"/>
                <a:hlinkClick r:id="rId4"/>
              </a:rPr>
              <a:t> insight lung</a:t>
            </a:r>
            <a:r>
              <a:rPr lang="en-GB" sz="1200" dirty="0">
                <a:solidFill>
                  <a:schemeClr val="dk1"/>
                </a:solidFill>
                <a:latin typeface="PT Sans Narrow"/>
                <a:ea typeface="PT Sans Narrow"/>
                <a:cs typeface="PT Sans Narrow"/>
                <a:sym typeface="PT Sans Narrow"/>
              </a:rPr>
              <a:t> and</a:t>
            </a:r>
            <a:r>
              <a:rPr lang="en-GB" sz="1200" u="sng" dirty="0">
                <a:solidFill>
                  <a:schemeClr val="hlink"/>
                </a:solidFill>
                <a:latin typeface="PT Sans Narrow"/>
                <a:ea typeface="PT Sans Narrow"/>
                <a:cs typeface="PT Sans Narrow"/>
                <a:sym typeface="PT Sans Narrow"/>
                <a:hlinkClick r:id="rId5"/>
              </a:rPr>
              <a:t> insight kidney</a:t>
            </a:r>
            <a:r>
              <a:rPr lang="en-GB" sz="1200" dirty="0">
                <a:solidFill>
                  <a:schemeClr val="dk1"/>
                </a:solidFill>
                <a:latin typeface="PT Sans Narrow"/>
                <a:ea typeface="PT Sans Narrow"/>
                <a:cs typeface="PT Sans Narrow"/>
                <a:sym typeface="PT Sans Narrow"/>
              </a:rPr>
              <a:t>! Both free apps and available on both Android and Apple.</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DEMO 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Open </a:t>
            </a:r>
            <a:r>
              <a:rPr lang="en-GB" sz="1200" u="sng" dirty="0">
                <a:solidFill>
                  <a:schemeClr val="hlink"/>
                </a:solidFill>
                <a:latin typeface="PT Sans Narrow"/>
                <a:ea typeface="PT Sans Narrow"/>
                <a:cs typeface="PT Sans Narrow"/>
                <a:sym typeface="PT Sans Narrow"/>
                <a:hlinkClick r:id="rId6"/>
              </a:rPr>
              <a:t>bit.ly/DigitalHealthTechExamples</a:t>
            </a:r>
            <a:endParaRPr lang="en-GB" sz="1200" dirty="0">
              <a:solidFill>
                <a:schemeClr val="accent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There are lots of amazing digital health technology solutions that already exist and are helping people all over the world from a range of different health problems.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 Here are some amazing examples from diabetes patches that track glucose levels and no longer need prick their finger, to smart toothbrushes for better oral hygiene and smart inhalers to help making treating and living with asthma easier.</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 should give </a:t>
            </a:r>
            <a:r>
              <a:rPr lang="en-GB" sz="1200" b="1" dirty="0">
                <a:solidFill>
                  <a:schemeClr val="accent1"/>
                </a:solidFill>
                <a:latin typeface="PT Sans Narrow"/>
                <a:ea typeface="PT Sans Narrow"/>
                <a:cs typeface="PT Sans Narrow"/>
                <a:sym typeface="PT Sans Narrow"/>
              </a:rPr>
              <a:t>insight kidney </a:t>
            </a:r>
            <a:r>
              <a:rPr lang="en-GB" sz="1200" dirty="0">
                <a:solidFill>
                  <a:schemeClr val="accent1"/>
                </a:solidFill>
                <a:latin typeface="PT Sans Narrow"/>
                <a:ea typeface="PT Sans Narrow"/>
                <a:cs typeface="PT Sans Narrow"/>
                <a:sym typeface="PT Sans Narrow"/>
              </a:rPr>
              <a:t>and </a:t>
            </a:r>
            <a:r>
              <a:rPr lang="en-GB" sz="1200" b="1" dirty="0">
                <a:solidFill>
                  <a:schemeClr val="accent1"/>
                </a:solidFill>
                <a:latin typeface="PT Sans Narrow"/>
                <a:ea typeface="PT Sans Narrow"/>
                <a:cs typeface="PT Sans Narrow"/>
                <a:sym typeface="PT Sans Narrow"/>
              </a:rPr>
              <a:t>insight lung </a:t>
            </a:r>
            <a:r>
              <a:rPr lang="en-GB" sz="1200" dirty="0">
                <a:solidFill>
                  <a:schemeClr val="accent1"/>
                </a:solidFill>
                <a:latin typeface="PT Sans Narrow"/>
                <a:ea typeface="PT Sans Narrow"/>
                <a:cs typeface="PT Sans Narrow"/>
                <a:sym typeface="PT Sans Narrow"/>
              </a:rPr>
              <a:t>a try!</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OPTIONAL TASK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Allow pupils time to discover other digital health tech solutions.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If your pupils or yourself find any other ones that you think are great and could help as inspiration please free to email </a:t>
            </a:r>
            <a:r>
              <a:rPr lang="en-GB" sz="1200" u="sng" dirty="0">
                <a:solidFill>
                  <a:schemeClr val="hlink"/>
                </a:solidFill>
                <a:latin typeface="PT Sans Narrow"/>
                <a:ea typeface="PT Sans Narrow"/>
                <a:cs typeface="PT Sans Narrow"/>
                <a:sym typeface="PT Sans Narrow"/>
                <a:hlinkClick r:id="rId7"/>
              </a:rPr>
              <a:t>support@dresscode.org.uk</a:t>
            </a:r>
            <a:r>
              <a:rPr lang="en-GB" sz="1200" dirty="0">
                <a:solidFill>
                  <a:schemeClr val="dk1"/>
                </a:solidFill>
                <a:latin typeface="PT Sans Narrow"/>
                <a:ea typeface="PT Sans Narrow"/>
                <a:cs typeface="PT Sans Narrow"/>
                <a:sym typeface="PT Sans Narrow"/>
              </a:rPr>
              <a:t> with the details and if appropriate we can add to the </a:t>
            </a:r>
            <a:r>
              <a:rPr lang="en-GB" sz="1200" u="sng" dirty="0">
                <a:solidFill>
                  <a:schemeClr val="hlink"/>
                </a:solidFill>
                <a:latin typeface="PT Sans Narrow"/>
                <a:ea typeface="PT Sans Narrow"/>
                <a:cs typeface="PT Sans Narrow"/>
                <a:sym typeface="PT Sans Narrow"/>
                <a:hlinkClick r:id="rId3"/>
              </a:rPr>
              <a:t>Padlet </a:t>
            </a:r>
            <a:r>
              <a:rPr lang="en-GB" sz="1200" dirty="0">
                <a:solidFill>
                  <a:schemeClr val="dk1"/>
                </a:solidFill>
                <a:latin typeface="PT Sans Narrow"/>
                <a:ea typeface="PT Sans Narrow"/>
                <a:cs typeface="PT Sans Narrow"/>
                <a:sym typeface="PT Sans Narrow"/>
              </a:rPr>
              <a:t>this will help the next years entries.</a:t>
            </a:r>
            <a:br>
              <a:rPr lang="en-GB" sz="1200" dirty="0">
                <a:solidFill>
                  <a:schemeClr val="dk1"/>
                </a:solidFill>
                <a:latin typeface="PT Sans Narrow"/>
                <a:ea typeface="PT Sans Narrow"/>
                <a:cs typeface="PT Sans Narrow"/>
                <a:sym typeface="PT Sans Narrow"/>
              </a:rPr>
            </a:b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EXTENSION TASK</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Groups can begin to identify what problem they are going to solve.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group should pick what area they would like to focus on; managing own health, fitness and wellbeing (physically, mentally or both).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Then research what problems they would like to solve, it must be relevant to young people’s health in Scotland.</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Once they have identified a problem they will solve. Each group should begin to research the problem so they understand it more. Gathering facts and figures to show how big the problem is and how it is relevant to young people.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Groups could share a document, take notes on paper or slides whatever is best for your class or each team.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of this will be part of their final pitch.</a:t>
            </a: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171450" lvl="0" indent="-171450" algn="l" rtl="0">
              <a:spcBef>
                <a:spcPts val="0"/>
              </a:spcBef>
              <a:spcAft>
                <a:spcPts val="0"/>
              </a:spcAft>
              <a:buClr>
                <a:schemeClr val="dk1"/>
              </a:buClr>
              <a:buSzPts val="1200"/>
              <a:buFont typeface="PT Sans Narrow"/>
              <a:buChar char="+"/>
            </a:pPr>
            <a:r>
              <a:rPr lang="en-GB" sz="1200" dirty="0">
                <a:solidFill>
                  <a:schemeClr val="dk1"/>
                </a:solidFill>
                <a:latin typeface="PT Sans Narrow"/>
                <a:ea typeface="PT Sans Narrow"/>
                <a:cs typeface="PT Sans Narrow"/>
                <a:sym typeface="PT Sans Narrow"/>
              </a:rPr>
              <a:t>Continue to raise awareness of how technology is used in real life examples to help solve an issue.</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5</a:t>
            </a:fld>
            <a:endParaRPr lang="en-US"/>
          </a:p>
        </p:txBody>
      </p:sp>
    </p:spTree>
    <p:extLst>
      <p:ext uri="{BB962C8B-B14F-4D97-AF65-F5344CB8AC3E}">
        <p14:creationId xmlns:p14="http://schemas.microsoft.com/office/powerpoint/2010/main" val="44313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7c1e27ef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257c1e27ef4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ACTIVITY TYPE: </a:t>
            </a:r>
            <a:r>
              <a:rPr lang="en" sz="1200" dirty="0">
                <a:solidFill>
                  <a:schemeClr val="dk1"/>
                </a:solidFill>
                <a:latin typeface="PT Sans Narrow"/>
                <a:ea typeface="PT Sans Narrow"/>
                <a:cs typeface="PT Sans Narrow"/>
                <a:sym typeface="PT Sans Narrow"/>
              </a:rPr>
              <a:t>Video and discussion</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Video length: 1 minute 28 seconds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u="sng" dirty="0">
                <a:solidFill>
                  <a:schemeClr val="hlink"/>
                </a:solidFill>
                <a:latin typeface="PT Sans Narrow"/>
                <a:ea typeface="PT Sans Narrow"/>
                <a:cs typeface="PT Sans Narrow"/>
                <a:sym typeface="PT Sans Narrow"/>
                <a:hlinkClick r:id="rId3"/>
              </a:rPr>
              <a:t>Link </a:t>
            </a:r>
            <a:r>
              <a:rPr lang="en" sz="1200" b="1" dirty="0">
                <a:solidFill>
                  <a:schemeClr val="dk1"/>
                </a:solidFill>
                <a:latin typeface="PT Sans Narrow"/>
                <a:ea typeface="PT Sans Narrow"/>
                <a:cs typeface="PT Sans Narrow"/>
                <a:sym typeface="PT Sans Narrow"/>
              </a:rPr>
              <a:t>to video </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PROMPTS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Your solution should use SMART technology that is built into something like a phone, watch, tv, games console or VR headset. This is not an exhaustive list it can be anything so long as it uses SMART technology. </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Remember that the challenge is about designing a unique tech solution. </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Judges are looking for something that hasn’t been done before.</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Although, this isn’t about digital health technology. Here is a short video to help give you some inspiration to think differently. </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OBJECTIVES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dk1"/>
                </a:solidFill>
                <a:latin typeface="PT Sans Narrow"/>
                <a:ea typeface="PT Sans Narrow"/>
                <a:cs typeface="PT Sans Narrow"/>
                <a:sym typeface="PT Sans Narrow"/>
              </a:rPr>
              <a:t>- To inspire pupils to think differently that their solutions do not have to just be an app or a website.</a:t>
            </a:r>
            <a:endParaRPr sz="1200" dirty="0">
              <a:solidFill>
                <a:schemeClr val="dk1"/>
              </a:solidFill>
              <a:latin typeface="PT Sans Narrow"/>
              <a:ea typeface="PT Sans Narrow"/>
              <a:cs typeface="PT Sans Narrow"/>
              <a:sym typeface="PT Sans Narrow"/>
            </a:endParaRPr>
          </a:p>
          <a:p>
            <a:pPr marL="17145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b="1" dirty="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TASK - IDENTIFY PROBLEM</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group should identify a problem and a solution around how to improve the mental health and wellbeing of young people, especially when dealing with issues like peer pressure or bullying.</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Then research what problems they would like to solve, it must be relevant to young people’s health in Scotland.</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Once they have identified a problem they will solve. Each group should begin to research the problem so they understand it more. Gathering facts and figures to show how big the problem is and how it is relevant to young people.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Groups could share a document, take notes on paper or slides whatever is best for your class or each team.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of this will be part of their final pitch.</a:t>
            </a:r>
            <a:br>
              <a:rPr lang="en-GB" sz="1200" dirty="0">
                <a:solidFill>
                  <a:schemeClr val="dk1"/>
                </a:solidFill>
                <a:latin typeface="PT Sans Narrow"/>
                <a:ea typeface="PT Sans Narrow"/>
                <a:cs typeface="PT Sans Narrow"/>
                <a:sym typeface="PT Sans Narrow"/>
              </a:rPr>
            </a:br>
            <a:br>
              <a:rPr lang="en-GB" sz="1200"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Working in teams, pupils will identify the health problem that they would like to solve. They should identify what aspect of a young person’s health it will address and begin to research how big this problem is and why it is important to health and care of young people.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Be creative. Your solution doesn’t have to be an app or a website. It could be a physical device that you carry in your pocket, a patch on your skin anything you want.</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OPTIONAL 5 WHYS TASK</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Some teams might have picked a really complex issue to solve and might need some help if they think it is too big.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To help them think about the root causes of some of their problem a useful technique to use it the </a:t>
            </a:r>
            <a:r>
              <a:rPr lang="en-GB" sz="1200" b="1" dirty="0">
                <a:solidFill>
                  <a:schemeClr val="dk1"/>
                </a:solidFill>
                <a:latin typeface="PT Sans Narrow"/>
                <a:ea typeface="PT Sans Narrow"/>
                <a:cs typeface="PT Sans Narrow"/>
                <a:sym typeface="PT Sans Narrow"/>
              </a:rPr>
              <a:t>5 whys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 Ask  “why?” five times in a continuous sequence to help them discover the root cause of a problem.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time you ask why a problem occurred, your answer then becomes the premise of your next question, forcing you to dig deeper and deeper into the true cause of the issue.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Useful to stress to pupils that they don’t need to solve a whole big problem such as stop bullying or all anxiety but they could come up with a small solution that plays a big part of working towards a big goal like that.</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For example, help reduce anxiety of starting secondary school etc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EXTENSION TASK 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It is now time for them to identify the solution and how technology could be used to solve the problem.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Begin to think about how the solution would actually work and create diagrams or what this would look like and annotate it if this helps them.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There are lots of tools free available for pupils to come up with diagrams or they could use paper if they would prefer.</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USEFUL FREE WIREFRAME TOOL:</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t>
            </a:r>
            <a:r>
              <a:rPr lang="en-GB" sz="1200" u="sng" dirty="0">
                <a:solidFill>
                  <a:schemeClr val="hlink"/>
                </a:solidFill>
                <a:latin typeface="PT Sans Narrow"/>
                <a:ea typeface="PT Sans Narrow"/>
                <a:cs typeface="PT Sans Narrow"/>
                <a:sym typeface="PT Sans Narrow"/>
                <a:hlinkClick r:id="rId3"/>
              </a:rPr>
              <a:t>Mockup</a:t>
            </a:r>
            <a:r>
              <a:rPr lang="en-GB" sz="1200" dirty="0">
                <a:solidFill>
                  <a:schemeClr val="dk1"/>
                </a:solidFill>
                <a:latin typeface="PT Sans Narrow"/>
                <a:ea typeface="PT Sans Narrow"/>
                <a:cs typeface="PT Sans Narrow"/>
                <a:sym typeface="PT Sans Narrow"/>
              </a:rPr>
              <a:t>, great tool for designing wireframes and supports online collaboration so teams can work together.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Here is a short </a:t>
            </a:r>
            <a:r>
              <a:rPr lang="en-GB" sz="1200" b="1" dirty="0">
                <a:solidFill>
                  <a:schemeClr val="dk1"/>
                </a:solidFill>
                <a:latin typeface="PT Sans Narrow"/>
                <a:ea typeface="PT Sans Narrow"/>
                <a:cs typeface="PT Sans Narrow"/>
                <a:sym typeface="PT Sans Narrow"/>
              </a:rPr>
              <a:t>(4 min 17 seconds) </a:t>
            </a:r>
            <a:r>
              <a:rPr lang="en-GB" sz="1200" dirty="0">
                <a:solidFill>
                  <a:schemeClr val="dk1"/>
                </a:solidFill>
                <a:latin typeface="PT Sans Narrow"/>
                <a:ea typeface="PT Sans Narrow"/>
                <a:cs typeface="PT Sans Narrow"/>
                <a:sym typeface="PT Sans Narrow"/>
              </a:rPr>
              <a:t> </a:t>
            </a:r>
            <a:r>
              <a:rPr lang="en-GB" sz="1200" u="sng" dirty="0">
                <a:solidFill>
                  <a:schemeClr val="hlink"/>
                </a:solidFill>
                <a:latin typeface="PT Sans Narrow"/>
                <a:ea typeface="PT Sans Narrow"/>
                <a:cs typeface="PT Sans Narrow"/>
                <a:sym typeface="PT Sans Narrow"/>
                <a:hlinkClick r:id="rId4"/>
              </a:rPr>
              <a:t>video </a:t>
            </a:r>
            <a:r>
              <a:rPr lang="en-GB" sz="1200" dirty="0">
                <a:solidFill>
                  <a:schemeClr val="dk1"/>
                </a:solidFill>
                <a:latin typeface="PT Sans Narrow"/>
                <a:ea typeface="PT Sans Narrow"/>
                <a:cs typeface="PT Sans Narrow"/>
                <a:sym typeface="PT Sans Narrow"/>
              </a:rPr>
              <a:t>for teachers to see how to use it so can do a quick live demo with any groups who this tool might be useful for.</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Gain a deeper understanding of the health-related problem they are going to be solving.</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7</a:t>
            </a:fld>
            <a:endParaRPr lang="en-US"/>
          </a:p>
        </p:txBody>
      </p:sp>
    </p:spTree>
    <p:extLst>
      <p:ext uri="{BB962C8B-B14F-4D97-AF65-F5344CB8AC3E}">
        <p14:creationId xmlns:p14="http://schemas.microsoft.com/office/powerpoint/2010/main" val="250958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a:t>
            </a: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SET UP: </a:t>
            </a:r>
            <a:r>
              <a:rPr lang="en-GB" sz="1200" dirty="0">
                <a:solidFill>
                  <a:schemeClr val="dk1"/>
                </a:solidFill>
                <a:latin typeface="PT Sans Narrow"/>
                <a:ea typeface="PT Sans Narrow"/>
                <a:cs typeface="PT Sans Narrow"/>
                <a:sym typeface="PT Sans Narrow"/>
              </a:rPr>
              <a:t>Option to print out planning document </a:t>
            </a:r>
            <a:r>
              <a:rPr lang="en-GB" sz="1200" u="sng" dirty="0">
                <a:solidFill>
                  <a:schemeClr val="hlink"/>
                </a:solidFill>
                <a:latin typeface="PT Sans Narrow"/>
                <a:ea typeface="PT Sans Narrow"/>
                <a:cs typeface="PT Sans Narrow"/>
                <a:sym typeface="PT Sans Narrow"/>
                <a:hlinkClick r:id="rId3"/>
              </a:rPr>
              <a:t>bit.ly/DHIDesigningASolution</a:t>
            </a:r>
            <a:r>
              <a:rPr lang="en-GB" sz="1200" dirty="0">
                <a:solidFill>
                  <a:schemeClr val="dk1"/>
                </a:solidFill>
                <a:latin typeface="PT Sans Narrow"/>
                <a:ea typeface="PT Sans Narrow"/>
                <a:cs typeface="PT Sans Narrow"/>
                <a:sym typeface="PT Sans Narrow"/>
              </a:rPr>
              <a:t> and give one out per group or get pupils to take a digital copy and share amongst team to work collaboratively.</a:t>
            </a:r>
          </a:p>
          <a:p>
            <a:pPr marL="0" lvl="0" indent="0" algn="l" rtl="0">
              <a:spcBef>
                <a:spcPts val="0"/>
              </a:spcBef>
              <a:spcAft>
                <a:spcPts val="0"/>
              </a:spcAft>
              <a:buClr>
                <a:schemeClr val="dk1"/>
              </a:buClr>
              <a:buSzPts val="1100"/>
              <a:buFont typeface="Arial"/>
              <a:buNone/>
            </a:pP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TASK - DESIGNING A SOLUTION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Teams should use the planning document </a:t>
            </a:r>
            <a:r>
              <a:rPr lang="en-GB" sz="1200" u="sng" dirty="0">
                <a:solidFill>
                  <a:schemeClr val="hlink"/>
                </a:solidFill>
                <a:latin typeface="PT Sans Narrow"/>
                <a:ea typeface="PT Sans Narrow"/>
                <a:cs typeface="PT Sans Narrow"/>
                <a:sym typeface="PT Sans Narrow"/>
                <a:hlinkClick r:id="rId3"/>
              </a:rPr>
              <a:t>bit.ly/DHIDesigningASolution</a:t>
            </a:r>
            <a:r>
              <a:rPr lang="en-GB" sz="1200" dirty="0">
                <a:solidFill>
                  <a:schemeClr val="dk1"/>
                </a:solidFill>
                <a:latin typeface="PT Sans Narrow"/>
                <a:ea typeface="PT Sans Narrow"/>
                <a:cs typeface="PT Sans Narrow"/>
                <a:sym typeface="PT Sans Narrow"/>
              </a:rPr>
              <a:t> to help focus their design so that it meets the criteria of the challenge.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For teams who already have a good idea and want to dive in I would get them to think about the “Things to think about “ questions on the slide for their solution and document this somewhere so these are included in their final pitch:</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How will people use your solution? </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What will it look like? </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How will it be used? </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What technology will it use? When pupils are thinking about what technology is needed for their solution they can have a look at the technology </a:t>
            </a:r>
            <a:r>
              <a:rPr lang="en-GB" sz="1200" u="sng" dirty="0">
                <a:solidFill>
                  <a:schemeClr val="hlink"/>
                </a:solidFill>
                <a:latin typeface="PT Sans Narrow"/>
                <a:ea typeface="PT Sans Narrow"/>
                <a:cs typeface="PT Sans Narrow"/>
                <a:sym typeface="PT Sans Narrow"/>
                <a:hlinkClick r:id="rId4"/>
              </a:rPr>
              <a:t>Padlet board</a:t>
            </a:r>
            <a:r>
              <a:rPr lang="en-GB" sz="1200" dirty="0">
                <a:solidFill>
                  <a:schemeClr val="dk1"/>
                </a:solidFill>
                <a:latin typeface="PT Sans Narrow"/>
                <a:ea typeface="PT Sans Narrow"/>
                <a:cs typeface="PT Sans Narrow"/>
                <a:sym typeface="PT Sans Narrow"/>
              </a:rPr>
              <a:t> for some inspiration. </a:t>
            </a:r>
            <a:r>
              <a:rPr lang="en-GB" sz="1200" b="1" i="1" dirty="0">
                <a:solidFill>
                  <a:schemeClr val="dk1"/>
                </a:solidFill>
                <a:latin typeface="PT Sans Narrow"/>
                <a:ea typeface="PT Sans Narrow"/>
                <a:cs typeface="PT Sans Narrow"/>
                <a:sym typeface="PT Sans Narrow"/>
              </a:rPr>
              <a:t>(</a:t>
            </a:r>
            <a:r>
              <a:rPr lang="en-GB" sz="1200" b="1" i="1" dirty="0" err="1">
                <a:solidFill>
                  <a:schemeClr val="dk1"/>
                </a:solidFill>
                <a:latin typeface="PT Sans Narrow"/>
                <a:ea typeface="PT Sans Narrow"/>
                <a:cs typeface="PT Sans Narrow"/>
                <a:sym typeface="PT Sans Narrow"/>
              </a:rPr>
              <a:t>bit.ly</a:t>
            </a:r>
            <a:r>
              <a:rPr lang="en-GB" sz="1200" b="1" i="1" dirty="0">
                <a:solidFill>
                  <a:schemeClr val="dk1"/>
                </a:solidFill>
                <a:latin typeface="PT Sans Narrow"/>
                <a:ea typeface="PT Sans Narrow"/>
                <a:cs typeface="PT Sans Narrow"/>
                <a:sym typeface="PT Sans Narrow"/>
              </a:rPr>
              <a:t> link on the slide.)</a:t>
            </a:r>
            <a:r>
              <a:rPr lang="en-GB" sz="1200" b="1" dirty="0">
                <a:solidFill>
                  <a:schemeClr val="dk1"/>
                </a:solidFill>
                <a:latin typeface="PT Sans Narrow"/>
                <a:ea typeface="PT Sans Narrow"/>
                <a:cs typeface="PT Sans Narrow"/>
                <a:sym typeface="PT Sans Narrow"/>
              </a:rPr>
              <a:t> </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How will it work?</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group should then design good quality design(s) (</a:t>
            </a:r>
            <a:r>
              <a:rPr lang="en-GB" sz="1200" b="1" dirty="0">
                <a:solidFill>
                  <a:schemeClr val="dk1"/>
                </a:solidFill>
                <a:latin typeface="PT Sans Narrow"/>
                <a:ea typeface="PT Sans Narrow"/>
                <a:cs typeface="PT Sans Narrow"/>
                <a:sym typeface="PT Sans Narrow"/>
              </a:rPr>
              <a:t>maximum 4 diagrams is allowed</a:t>
            </a:r>
            <a:r>
              <a:rPr lang="en-GB" sz="1200" dirty="0">
                <a:solidFill>
                  <a:schemeClr val="dk1"/>
                </a:solidFill>
                <a:latin typeface="PT Sans Narrow"/>
                <a:ea typeface="PT Sans Narrow"/>
                <a:cs typeface="PT Sans Narrow"/>
                <a:sym typeface="PT Sans Narrow"/>
              </a:rPr>
              <a:t>) which will be part of their entry.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This could be a drawing a sketch or a digital design, this will also be part of your final presentation.</a:t>
            </a: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Now you have completed your research around the problem you would like to solve you should now begin to design your unique solution.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Your solution must include technology. There are so many different types of technology out there that could be applied to your solution.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Your solution can use multiple types of technology if you wish.</a:t>
            </a:r>
          </a:p>
          <a:p>
            <a:pPr marL="0" lvl="0" indent="0" algn="l" rtl="0">
              <a:spcBef>
                <a:spcPts val="0"/>
              </a:spcBef>
              <a:spcAft>
                <a:spcPts val="0"/>
              </a:spcAft>
              <a:buClr>
                <a:schemeClr val="dk1"/>
              </a:buClr>
              <a:buSzPts val="1100"/>
              <a:buFont typeface="Arial"/>
              <a:buNone/>
            </a:pP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OPTIONAL TASK</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Allow time for pupils to explore cool examples of technology. This could be exploring VR headsets, headphones or smart technology, they could add new technologies they find to the Padlet board.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You can make a copy of the technology </a:t>
            </a:r>
            <a:r>
              <a:rPr lang="en-GB" sz="1200" u="sng" dirty="0">
                <a:solidFill>
                  <a:schemeClr val="hlink"/>
                </a:solidFill>
                <a:latin typeface="PT Sans Narrow"/>
                <a:ea typeface="PT Sans Narrow"/>
                <a:cs typeface="PT Sans Narrow"/>
                <a:sym typeface="PT Sans Narrow"/>
                <a:hlinkClick r:id="rId4"/>
              </a:rPr>
              <a:t>Padlet board</a:t>
            </a: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Click on the “REMAKE” button and you you can share with your class so that everyone can contribute add any additional technology.</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Settings of the board can be adjusted so that pupils can add ideas without needing to login or have them login and can display the author name above each post etc. </a:t>
            </a:r>
          </a:p>
          <a:p>
            <a:pPr marL="0" lvl="0" indent="0" algn="l" rtl="0">
              <a:spcBef>
                <a:spcPts val="0"/>
              </a:spcBef>
              <a:spcAft>
                <a:spcPts val="0"/>
              </a:spcAft>
              <a:buClr>
                <a:schemeClr val="dk1"/>
              </a:buClr>
              <a:buSzPts val="1100"/>
              <a:buFont typeface="Arial"/>
              <a:buNone/>
            </a:pPr>
            <a:r>
              <a:rPr lang="en-GB" sz="1200" i="1" dirty="0">
                <a:solidFill>
                  <a:schemeClr val="dk1"/>
                </a:solidFill>
                <a:latin typeface="PT Sans Narrow"/>
                <a:ea typeface="PT Sans Narrow"/>
                <a:cs typeface="PT Sans Narrow"/>
                <a:sym typeface="PT Sans Narrow"/>
              </a:rPr>
              <a:t>- If your pupils or yourself find any other technology that you think are great and could help as inspiration for future pupils who will take part in this competition please feel free to email </a:t>
            </a:r>
            <a:r>
              <a:rPr lang="en-GB" sz="1200" i="1" u="sng" dirty="0">
                <a:solidFill>
                  <a:schemeClr val="hlink"/>
                </a:solidFill>
                <a:latin typeface="PT Sans Narrow"/>
                <a:ea typeface="PT Sans Narrow"/>
                <a:cs typeface="PT Sans Narrow"/>
                <a:sym typeface="PT Sans Narrow"/>
                <a:hlinkClick r:id="rId5"/>
              </a:rPr>
              <a:t>support@dresscode.org.uk</a:t>
            </a:r>
            <a:r>
              <a:rPr lang="en-GB" sz="1200" i="1" dirty="0">
                <a:solidFill>
                  <a:schemeClr val="dk1"/>
                </a:solidFill>
                <a:latin typeface="PT Sans Narrow"/>
                <a:ea typeface="PT Sans Narrow"/>
                <a:cs typeface="PT Sans Narrow"/>
                <a:sym typeface="PT Sans Narrow"/>
              </a:rPr>
              <a:t> with the details and if appropriate we can add to the </a:t>
            </a:r>
            <a:r>
              <a:rPr lang="en-GB" sz="1200" i="1" u="sng" dirty="0">
                <a:solidFill>
                  <a:schemeClr val="hlink"/>
                </a:solidFill>
                <a:latin typeface="PT Sans Narrow"/>
                <a:ea typeface="PT Sans Narrow"/>
                <a:cs typeface="PT Sans Narrow"/>
                <a:sym typeface="PT Sans Narrow"/>
                <a:hlinkClick r:id="rId4"/>
              </a:rPr>
              <a:t>Padlet </a:t>
            </a:r>
            <a:r>
              <a:rPr lang="en-GB" sz="1200" i="1" dirty="0">
                <a:solidFill>
                  <a:schemeClr val="dk1"/>
                </a:solidFill>
                <a:latin typeface="PT Sans Narrow"/>
                <a:ea typeface="PT Sans Narrow"/>
                <a:cs typeface="PT Sans Narrow"/>
                <a:sym typeface="PT Sans Narrow"/>
              </a:rPr>
              <a:t>this will help the next years entries.</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Pupils will create a unique solution and through research will gain knowledge of how the technology works and how their idea could be scaled.</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8</a:t>
            </a:fld>
            <a:endParaRPr lang="en-US"/>
          </a:p>
        </p:txBody>
      </p:sp>
    </p:spTree>
    <p:extLst>
      <p:ext uri="{BB962C8B-B14F-4D97-AF65-F5344CB8AC3E}">
        <p14:creationId xmlns:p14="http://schemas.microsoft.com/office/powerpoint/2010/main" val="64444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a:t>
            </a:r>
          </a:p>
          <a:p>
            <a:pPr marL="0" lvl="0" indent="0" algn="l" rtl="0">
              <a:spcBef>
                <a:spcPts val="0"/>
              </a:spcBef>
              <a:spcAft>
                <a:spcPts val="0"/>
              </a:spcAft>
              <a:buClr>
                <a:schemeClr val="dk1"/>
              </a:buClr>
              <a:buSzPts val="1100"/>
              <a:buFont typeface="Arial"/>
              <a:buNone/>
            </a:pP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TASK - PITCH YOUR SOLUTION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Teams will create their presentation for that will pitch their solution.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Option to record their presentation with a voice over or video this should be </a:t>
            </a:r>
            <a:r>
              <a:rPr lang="en-GB" sz="1200" b="1" dirty="0">
                <a:solidFill>
                  <a:schemeClr val="dk1"/>
                </a:solidFill>
                <a:latin typeface="PT Sans Narrow"/>
                <a:ea typeface="PT Sans Narrow"/>
                <a:cs typeface="PT Sans Narrow"/>
                <a:sym typeface="PT Sans Narrow"/>
              </a:rPr>
              <a:t>no more than 5 minutes.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It should include:</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What problem of young people’s health your team is trying to solve and why it is important to health and care of young people.</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How big the problem is (</a:t>
            </a:r>
            <a:r>
              <a:rPr lang="en-GB" sz="1200" b="1" dirty="0">
                <a:solidFill>
                  <a:schemeClr val="dk1"/>
                </a:solidFill>
                <a:latin typeface="PT Sans Narrow"/>
                <a:ea typeface="PT Sans Narrow"/>
                <a:cs typeface="PT Sans Narrow"/>
                <a:sym typeface="PT Sans Narrow"/>
              </a:rPr>
              <a:t>include facts and figures</a:t>
            </a:r>
            <a:r>
              <a:rPr lang="en-GB" sz="1200" dirty="0">
                <a:solidFill>
                  <a:schemeClr val="dk1"/>
                </a:solidFill>
                <a:latin typeface="PT Sans Narrow"/>
                <a:ea typeface="PT Sans Narrow"/>
                <a:cs typeface="PT Sans Narrow"/>
                <a:sym typeface="PT Sans Narrow"/>
              </a:rPr>
              <a:t>).</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What your solution is and how it will work (</a:t>
            </a:r>
            <a:r>
              <a:rPr lang="en-GB" sz="1200" b="1" dirty="0">
                <a:solidFill>
                  <a:schemeClr val="dk1"/>
                </a:solidFill>
                <a:latin typeface="PT Sans Narrow"/>
                <a:ea typeface="PT Sans Narrow"/>
                <a:cs typeface="PT Sans Narrow"/>
                <a:sym typeface="PT Sans Narrow"/>
              </a:rPr>
              <a:t>understanding of technology that will be used</a:t>
            </a:r>
            <a:r>
              <a:rPr lang="en-GB" sz="1200" dirty="0">
                <a:solidFill>
                  <a:schemeClr val="dk1"/>
                </a:solidFill>
                <a:latin typeface="PT Sans Narrow"/>
                <a:ea typeface="PT Sans Narrow"/>
                <a:cs typeface="PT Sans Narrow"/>
                <a:sym typeface="PT Sans Narrow"/>
              </a:rPr>
              <a:t>).</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Diagrams/drawings of your solution (</a:t>
            </a:r>
            <a:r>
              <a:rPr lang="en-GB" sz="1200" b="1" dirty="0">
                <a:solidFill>
                  <a:schemeClr val="dk1"/>
                </a:solidFill>
                <a:latin typeface="PT Sans Narrow"/>
                <a:ea typeface="PT Sans Narrow"/>
                <a:cs typeface="PT Sans Narrow"/>
                <a:sym typeface="PT Sans Narrow"/>
              </a:rPr>
              <a:t>no more than 4</a:t>
            </a:r>
            <a:r>
              <a:rPr lang="en-GB" sz="1200" dirty="0">
                <a:solidFill>
                  <a:schemeClr val="dk1"/>
                </a:solidFill>
                <a:latin typeface="PT Sans Narrow"/>
                <a:ea typeface="PT Sans Narrow"/>
                <a:cs typeface="PT Sans Narrow"/>
                <a:sym typeface="PT Sans Narrow"/>
              </a:rPr>
              <a:t>).</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Teams also need to complete their 6 application questions </a:t>
            </a:r>
            <a:r>
              <a:rPr lang="en-GB" sz="1200" b="1" u="sng" dirty="0">
                <a:solidFill>
                  <a:schemeClr val="hlink"/>
                </a:solidFill>
                <a:latin typeface="PT Sans Narrow"/>
                <a:ea typeface="PT Sans Narrow"/>
                <a:cs typeface="PT Sans Narrow"/>
                <a:sym typeface="PT Sans Narrow"/>
                <a:hlinkClick r:id="rId3"/>
              </a:rPr>
              <a:t>bit.ly/DHIApplicationQuestions</a:t>
            </a: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Now you have came up with their solution you will now work on your pitch, this will be submitted along with your application.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 have the choice of creating a presentation and sending that, or you could have a voice over with their presentation or record your team presenting your work in a video. If they do record something it cannot be more than 5 minutes.</a:t>
            </a:r>
          </a:p>
          <a:p>
            <a:pPr marL="0" lvl="0" indent="0" algn="l" rtl="0">
              <a:spcBef>
                <a:spcPts val="0"/>
              </a:spcBef>
              <a:spcAft>
                <a:spcPts val="0"/>
              </a:spcAft>
              <a:buClr>
                <a:schemeClr val="dk1"/>
              </a:buClr>
              <a:buSzPts val="1100"/>
              <a:buFont typeface="Arial"/>
              <a:buNone/>
            </a:pPr>
            <a:br>
              <a:rPr lang="en-GB" sz="1200"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OBJECTIVES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Working in their teams, pupils will apply their digital literacy skills to create a pitch for their solution.</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9</a:t>
            </a:fld>
            <a:endParaRPr lang="en-US"/>
          </a:p>
        </p:txBody>
      </p:sp>
    </p:spTree>
    <p:extLst>
      <p:ext uri="{BB962C8B-B14F-4D97-AF65-F5344CB8AC3E}">
        <p14:creationId xmlns:p14="http://schemas.microsoft.com/office/powerpoint/2010/main" val="3421973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0AC2D0C3-F900-A41E-053A-33335AE3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0" y="4429919"/>
            <a:ext cx="7772400" cy="651465"/>
          </a:xfrm>
          <a:prstGeom prst="rect">
            <a:avLst/>
          </a:prstGeom>
        </p:spPr>
      </p:pic>
    </p:spTree>
    <p:extLst>
      <p:ext uri="{BB962C8B-B14F-4D97-AF65-F5344CB8AC3E}">
        <p14:creationId xmlns:p14="http://schemas.microsoft.com/office/powerpoint/2010/main" val="1932097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863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341E2B3F-EE0F-5995-5309-B70C674F7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0" y="4429919"/>
            <a:ext cx="7772400" cy="651465"/>
          </a:xfrm>
          <a:prstGeom prst="rect">
            <a:avLst/>
          </a:prstGeom>
        </p:spPr>
      </p:pic>
    </p:spTree>
    <p:extLst>
      <p:ext uri="{BB962C8B-B14F-4D97-AF65-F5344CB8AC3E}">
        <p14:creationId xmlns:p14="http://schemas.microsoft.com/office/powerpoint/2010/main" val="2309216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6"/>
            <a:ext cx="10515600" cy="4106252"/>
          </a:xfrm>
          <a:prstGeom prst="rect">
            <a:avLst/>
          </a:prstGeom>
        </p:spPr>
        <p:txBody>
          <a:bodyPr/>
          <a:lstStyle>
            <a:lvl1pPr>
              <a:defRPr>
                <a:solidFill>
                  <a:srgbClr val="425563"/>
                </a:solidFill>
              </a:defRPr>
            </a:lvl1pPr>
            <a:lvl2pPr>
              <a:defRPr>
                <a:solidFill>
                  <a:srgbClr val="425563"/>
                </a:solidFill>
              </a:defRPr>
            </a:lvl2pPr>
            <a:lvl3pPr>
              <a:defRPr>
                <a:solidFill>
                  <a:srgbClr val="425563"/>
                </a:solidFill>
              </a:defRPr>
            </a:lvl3pPr>
            <a:lvl4pPr>
              <a:defRPr>
                <a:solidFill>
                  <a:srgbClr val="425563"/>
                </a:solidFill>
              </a:defRPr>
            </a:lvl4pPr>
            <a:lvl5pPr>
              <a:defRPr>
                <a:solidFill>
                  <a:srgbClr val="42556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BEC0A94C-A1DE-EB94-4160-CE4B60243D78}"/>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278488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6CDD6EC-5A0D-2D11-0DC1-01835AFB7401}"/>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031588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C4FFAB93-3A12-3AE3-2880-8906D99CAC9C}"/>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7289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8089B811-BEB4-9CBD-8D7B-BED58698F529}"/>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298789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26888" y="457201"/>
            <a:ext cx="5820874" cy="54930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5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83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399"/>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2150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rgbClr val="00B0F0"/>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3495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9581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8430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3521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31913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44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745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484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838200" y="365125"/>
            <a:ext cx="101684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81053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6.png"/><Relationship Id="rId5" Type="http://schemas.openxmlformats.org/officeDocument/2006/relationships/slideLayout" Target="../slideLayouts/slideLayout15.xml"/><Relationship Id="rId10" Type="http://schemas.openxmlformats.org/officeDocument/2006/relationships/image" Target="../media/image5.jpg"/><Relationship Id="rId4" Type="http://schemas.openxmlformats.org/officeDocument/2006/relationships/slideLayout" Target="../slideLayouts/slideLayout14.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00B0F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258613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 id="2147483656" r:id="rId6"/>
    <p:sldLayoutId id="2147483657" r:id="rId7"/>
    <p:sldLayoutId id="2147483666"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solidFill>
        <a:effectLst/>
      </p:bgPr>
    </p:bg>
    <p:spTree>
      <p:nvGrpSpPr>
        <p:cNvPr id="1" name=""/>
        <p:cNvGrpSpPr/>
        <p:nvPr/>
      </p:nvGrpSpPr>
      <p:grpSpPr>
        <a:xfrm>
          <a:off x="0" y="0"/>
          <a:ext cx="0" cy="0"/>
          <a:chOff x="0" y="0"/>
          <a:chExt cx="0" cy="0"/>
        </a:xfrm>
      </p:grpSpPr>
      <p:pic>
        <p:nvPicPr>
          <p:cNvPr id="13" name="Picture 12" descr="A picture containing outdoor object, black, dark, web&#10;&#10;Description automatically generated">
            <a:extLst>
              <a:ext uri="{FF2B5EF4-FFF2-40B4-BE49-F238E27FC236}">
                <a16:creationId xmlns:a16="http://schemas.microsoft.com/office/drawing/2014/main" id="{481F8136-DBBF-A2D6-2768-3ED30F924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0"/>
            <a:ext cx="12187238" cy="6860681"/>
          </a:xfrm>
          <a:prstGeom prst="rect">
            <a:avLst/>
          </a:prstGeom>
        </p:spPr>
      </p:pic>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
        <p:nvSpPr>
          <p:cNvPr id="5" name="Title 1">
            <a:extLst>
              <a:ext uri="{FF2B5EF4-FFF2-40B4-BE49-F238E27FC236}">
                <a16:creationId xmlns:a16="http://schemas.microsoft.com/office/drawing/2014/main" id="{30A84945-9C5E-7AA4-C0F6-5C73FDE4B664}"/>
              </a:ext>
            </a:extLst>
          </p:cNvPr>
          <p:cNvSpPr txBox="1">
            <a:spLocks/>
          </p:cNvSpPr>
          <p:nvPr userDrawn="1"/>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bg1"/>
                </a:solidFill>
                <a:latin typeface="+mn-lt"/>
                <a:ea typeface="+mj-ea"/>
                <a:cs typeface="+mj-cs"/>
              </a:defRPr>
            </a:lvl1pPr>
          </a:lstStyle>
          <a:p>
            <a:pPr algn="l"/>
            <a:r>
              <a:rPr lang="en-US" dirty="0"/>
              <a:t>Divider slide</a:t>
            </a:r>
            <a:endParaRPr lang="en-GB" dirty="0"/>
          </a:p>
        </p:txBody>
      </p:sp>
      <p:sp>
        <p:nvSpPr>
          <p:cNvPr id="6" name="Subtitle 2">
            <a:extLst>
              <a:ext uri="{FF2B5EF4-FFF2-40B4-BE49-F238E27FC236}">
                <a16:creationId xmlns:a16="http://schemas.microsoft.com/office/drawing/2014/main" id="{B559B452-6A08-1571-BDD4-FD966C158407}"/>
              </a:ext>
            </a:extLst>
          </p:cNvPr>
          <p:cNvSpPr txBox="1">
            <a:spLocks/>
          </p:cNvSpPr>
          <p:nvPr userDrawn="1"/>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Click to edit Master subtitle style</a:t>
            </a:r>
            <a:endParaRPr lang="en-GB" dirty="0"/>
          </a:p>
        </p:txBody>
      </p:sp>
    </p:spTree>
    <p:extLst>
      <p:ext uri="{BB962C8B-B14F-4D97-AF65-F5344CB8AC3E}">
        <p14:creationId xmlns:p14="http://schemas.microsoft.com/office/powerpoint/2010/main" val="204171035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pic>
        <p:nvPicPr>
          <p:cNvPr id="13" name="Picture 12" descr="A picture containing outdoor object, black, dark, web&#10;&#10;Description automatically generated">
            <a:extLst>
              <a:ext uri="{FF2B5EF4-FFF2-40B4-BE49-F238E27FC236}">
                <a16:creationId xmlns:a16="http://schemas.microsoft.com/office/drawing/2014/main" id="{481F8136-DBBF-A2D6-2768-3ED30F924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0"/>
            <a:ext cx="12187238" cy="6860681"/>
          </a:xfrm>
          <a:prstGeom prst="rect">
            <a:avLst/>
          </a:prstGeom>
        </p:spPr>
      </p:pic>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
        <p:nvSpPr>
          <p:cNvPr id="5" name="Title 1">
            <a:extLst>
              <a:ext uri="{FF2B5EF4-FFF2-40B4-BE49-F238E27FC236}">
                <a16:creationId xmlns:a16="http://schemas.microsoft.com/office/drawing/2014/main" id="{30A84945-9C5E-7AA4-C0F6-5C73FDE4B664}"/>
              </a:ext>
            </a:extLst>
          </p:cNvPr>
          <p:cNvSpPr txBox="1">
            <a:spLocks/>
          </p:cNvSpPr>
          <p:nvPr userDrawn="1"/>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bg1"/>
                </a:solidFill>
                <a:latin typeface="+mn-lt"/>
                <a:ea typeface="+mj-ea"/>
                <a:cs typeface="+mj-cs"/>
              </a:defRPr>
            </a:lvl1pPr>
          </a:lstStyle>
          <a:p>
            <a:pPr algn="l"/>
            <a:r>
              <a:rPr lang="en-US" dirty="0"/>
              <a:t>Divider slide</a:t>
            </a:r>
            <a:endParaRPr lang="en-GB" dirty="0"/>
          </a:p>
        </p:txBody>
      </p:sp>
      <p:sp>
        <p:nvSpPr>
          <p:cNvPr id="6" name="Subtitle 2">
            <a:extLst>
              <a:ext uri="{FF2B5EF4-FFF2-40B4-BE49-F238E27FC236}">
                <a16:creationId xmlns:a16="http://schemas.microsoft.com/office/drawing/2014/main" id="{B559B452-6A08-1571-BDD4-FD966C158407}"/>
              </a:ext>
            </a:extLst>
          </p:cNvPr>
          <p:cNvSpPr txBox="1">
            <a:spLocks/>
          </p:cNvSpPr>
          <p:nvPr userDrawn="1"/>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Click to edit Master subtitle style</a:t>
            </a:r>
            <a:endParaRPr lang="en-GB" dirty="0"/>
          </a:p>
        </p:txBody>
      </p:sp>
    </p:spTree>
    <p:extLst>
      <p:ext uri="{BB962C8B-B14F-4D97-AF65-F5344CB8AC3E}">
        <p14:creationId xmlns:p14="http://schemas.microsoft.com/office/powerpoint/2010/main" val="102451832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030A0"/>
        </a:solidFill>
        <a:effectLst/>
      </p:bgPr>
    </p:bg>
    <p:spTree>
      <p:nvGrpSpPr>
        <p:cNvPr id="1" name=""/>
        <p:cNvGrpSpPr/>
        <p:nvPr/>
      </p:nvGrpSpPr>
      <p:grpSpPr>
        <a:xfrm>
          <a:off x="0" y="0"/>
          <a:ext cx="0" cy="0"/>
          <a:chOff x="0" y="0"/>
          <a:chExt cx="0" cy="0"/>
        </a:xfrm>
      </p:grpSpPr>
      <p:pic>
        <p:nvPicPr>
          <p:cNvPr id="13" name="Picture 12" descr="A picture containing outdoor object, black, dark, web&#10;&#10;Description automatically generated">
            <a:extLst>
              <a:ext uri="{FF2B5EF4-FFF2-40B4-BE49-F238E27FC236}">
                <a16:creationId xmlns:a16="http://schemas.microsoft.com/office/drawing/2014/main" id="{481F8136-DBBF-A2D6-2768-3ED30F924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0"/>
            <a:ext cx="12187238" cy="6860681"/>
          </a:xfrm>
          <a:prstGeom prst="rect">
            <a:avLst/>
          </a:prstGeom>
        </p:spPr>
      </p:pic>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
        <p:nvSpPr>
          <p:cNvPr id="5" name="Title 1">
            <a:extLst>
              <a:ext uri="{FF2B5EF4-FFF2-40B4-BE49-F238E27FC236}">
                <a16:creationId xmlns:a16="http://schemas.microsoft.com/office/drawing/2014/main" id="{30A84945-9C5E-7AA4-C0F6-5C73FDE4B664}"/>
              </a:ext>
            </a:extLst>
          </p:cNvPr>
          <p:cNvSpPr txBox="1">
            <a:spLocks/>
          </p:cNvSpPr>
          <p:nvPr userDrawn="1"/>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bg1"/>
                </a:solidFill>
                <a:latin typeface="+mn-lt"/>
                <a:ea typeface="+mj-ea"/>
                <a:cs typeface="+mj-cs"/>
              </a:defRPr>
            </a:lvl1pPr>
          </a:lstStyle>
          <a:p>
            <a:pPr algn="l"/>
            <a:r>
              <a:rPr lang="en-US" dirty="0"/>
              <a:t>Divider slide</a:t>
            </a:r>
            <a:endParaRPr lang="en-GB" dirty="0"/>
          </a:p>
        </p:txBody>
      </p:sp>
      <p:sp>
        <p:nvSpPr>
          <p:cNvPr id="6" name="Subtitle 2">
            <a:extLst>
              <a:ext uri="{FF2B5EF4-FFF2-40B4-BE49-F238E27FC236}">
                <a16:creationId xmlns:a16="http://schemas.microsoft.com/office/drawing/2014/main" id="{B559B452-6A08-1571-BDD4-FD966C158407}"/>
              </a:ext>
            </a:extLst>
          </p:cNvPr>
          <p:cNvSpPr txBox="1">
            <a:spLocks/>
          </p:cNvSpPr>
          <p:nvPr userDrawn="1"/>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Click to edit Master subtitle style</a:t>
            </a:r>
            <a:endParaRPr lang="en-GB" dirty="0"/>
          </a:p>
        </p:txBody>
      </p:sp>
    </p:spTree>
    <p:extLst>
      <p:ext uri="{BB962C8B-B14F-4D97-AF65-F5344CB8AC3E}">
        <p14:creationId xmlns:p14="http://schemas.microsoft.com/office/powerpoint/2010/main" val="182758166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00E412B-229F-F3AB-53CF-040603C242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 y="-6627"/>
            <a:ext cx="12209009" cy="6874203"/>
          </a:xfrm>
          <a:prstGeom prst="rect">
            <a:avLst/>
          </a:prstGeom>
        </p:spPr>
      </p:pic>
      <p:pic>
        <p:nvPicPr>
          <p:cNvPr id="10" name="Picture 9">
            <a:extLst>
              <a:ext uri="{FF2B5EF4-FFF2-40B4-BE49-F238E27FC236}">
                <a16:creationId xmlns:a16="http://schemas.microsoft.com/office/drawing/2014/main" id="{7B689142-A6C3-B24E-79CD-207E03221F1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14937"/>
            <a:ext cx="12209008" cy="6872937"/>
          </a:xfrm>
          <a:prstGeom prst="rect">
            <a:avLst/>
          </a:prstGeom>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6"/>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a:extLst>
              <a:ext uri="{FF2B5EF4-FFF2-40B4-BE49-F238E27FC236}">
                <a16:creationId xmlns:a16="http://schemas.microsoft.com/office/drawing/2014/main" id="{0620036F-9975-88A9-3E48-644437E7BB5B}"/>
              </a:ext>
            </a:extLst>
          </p:cNvPr>
          <p:cNvPicPr>
            <a:picLocks noChangeAspect="1"/>
          </p:cNvPicPr>
          <p:nvPr userDrawn="1"/>
        </p:nvPicPr>
        <p:blipFill>
          <a:blip r:embed="rId12">
            <a:extLst>
              <a:ext uri="{28A0092B-C50C-407E-A947-70E740481C1C}">
                <a14:useLocalDpi xmlns:a14="http://schemas.microsoft.com/office/drawing/2010/main" val="0"/>
              </a:ext>
            </a:extLst>
          </a:blip>
          <a:srcRect l="132" r="132"/>
          <a:stretch/>
        </p:blipFill>
        <p:spPr>
          <a:xfrm>
            <a:off x="11006667" y="116192"/>
            <a:ext cx="1092849" cy="725760"/>
          </a:xfrm>
          <a:prstGeom prst="rect">
            <a:avLst/>
          </a:prstGeom>
        </p:spPr>
      </p:pic>
      <p:pic>
        <p:nvPicPr>
          <p:cNvPr id="12" name="Picture 11">
            <a:extLst>
              <a:ext uri="{FF2B5EF4-FFF2-40B4-BE49-F238E27FC236}">
                <a16:creationId xmlns:a16="http://schemas.microsoft.com/office/drawing/2014/main" id="{07DC1C2D-9E25-4929-78F0-02CB001E06E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529" y="5379352"/>
            <a:ext cx="3134228" cy="1478648"/>
          </a:xfrm>
          <a:prstGeom prst="rect">
            <a:avLst/>
          </a:prstGeom>
          <a:noFill/>
        </p:spPr>
      </p:pic>
    </p:spTree>
    <p:extLst>
      <p:ext uri="{BB962C8B-B14F-4D97-AF65-F5344CB8AC3E}">
        <p14:creationId xmlns:p14="http://schemas.microsoft.com/office/powerpoint/2010/main" val="37247512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rgbClr val="00B0F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55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556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Z6SkxBgnvTI"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23Pcn8HKy8k"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0w4HMT7PyQ0"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hyperlink" Target="https://bit.ly/DigitalHealthTechExample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dUhM-zRmrI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bit.ly/DHIDesigningASolution"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hyperlink" Target="http://bit.ly/DHIExploringTechnolog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it.ly/DHIApplicationQuestion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3ABAF13-E7AF-4F4C-91F7-CF48688998FC}"/>
              </a:ext>
            </a:extLst>
          </p:cNvPr>
          <p:cNvSpPr>
            <a:spLocks noGrp="1"/>
          </p:cNvSpPr>
          <p:nvPr>
            <p:ph type="ctrTitle"/>
          </p:nvPr>
        </p:nvSpPr>
        <p:spPr>
          <a:xfrm>
            <a:off x="1524000" y="966953"/>
            <a:ext cx="9144000" cy="3501238"/>
          </a:xfrm>
        </p:spPr>
        <p:txBody>
          <a:bodyPr>
            <a:normAutofit fontScale="90000"/>
          </a:bodyPr>
          <a:lstStyle/>
          <a:p>
            <a:r>
              <a:rPr lang="en-GB" sz="6600" b="1" dirty="0">
                <a:latin typeface="+mn-lt"/>
              </a:rPr>
              <a:t>#DigiInventors Challenge</a:t>
            </a:r>
            <a:br>
              <a:rPr lang="en-GB" sz="6600" b="1" dirty="0">
                <a:latin typeface="+mn-lt"/>
              </a:rPr>
            </a:br>
            <a:br>
              <a:rPr lang="en-GB" sz="6600" b="1" dirty="0">
                <a:latin typeface="+mn-lt"/>
              </a:rPr>
            </a:br>
            <a:r>
              <a:rPr lang="en-GB" sz="4400" b="1" dirty="0">
                <a:latin typeface="+mn-lt"/>
              </a:rPr>
              <a:t>Secondary School Edition 2023</a:t>
            </a:r>
            <a:br>
              <a:rPr lang="en-GB" sz="4800" b="1" dirty="0">
                <a:latin typeface="+mn-lt"/>
              </a:rPr>
            </a:br>
            <a:br>
              <a:rPr lang="en-GB" sz="6600" b="1" dirty="0">
                <a:latin typeface="+mn-lt"/>
              </a:rPr>
            </a:br>
            <a:r>
              <a:rPr lang="en-GB" sz="3100" dirty="0">
                <a:latin typeface="+mn-lt"/>
              </a:rPr>
              <a:t>in partnership with</a:t>
            </a:r>
            <a:endParaRPr lang="en-US" sz="6600" dirty="0">
              <a:latin typeface="+mn-lt"/>
            </a:endParaRPr>
          </a:p>
        </p:txBody>
      </p:sp>
    </p:spTree>
    <p:extLst>
      <p:ext uri="{BB962C8B-B14F-4D97-AF65-F5344CB8AC3E}">
        <p14:creationId xmlns:p14="http://schemas.microsoft.com/office/powerpoint/2010/main" val="1579577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E08B8-452E-A816-E081-3CCDA143657D}"/>
              </a:ext>
            </a:extLst>
          </p:cNvPr>
          <p:cNvSpPr>
            <a:spLocks noGrp="1"/>
          </p:cNvSpPr>
          <p:nvPr>
            <p:ph type="title"/>
          </p:nvPr>
        </p:nvSpPr>
        <p:spPr/>
        <p:txBody>
          <a:bodyPr/>
          <a:lstStyle/>
          <a:p>
            <a:r>
              <a:rPr lang="en-US" dirty="0">
                <a:solidFill>
                  <a:schemeClr val="tx2"/>
                </a:solidFill>
              </a:rPr>
              <a:t>The Checklist</a:t>
            </a:r>
          </a:p>
        </p:txBody>
      </p:sp>
      <p:sp>
        <p:nvSpPr>
          <p:cNvPr id="5" name="Content Placeholder 4">
            <a:extLst>
              <a:ext uri="{FF2B5EF4-FFF2-40B4-BE49-F238E27FC236}">
                <a16:creationId xmlns:a16="http://schemas.microsoft.com/office/drawing/2014/main" id="{70904EC6-03BF-0BEB-0437-166E2B3ED982}"/>
              </a:ext>
            </a:extLst>
          </p:cNvPr>
          <p:cNvSpPr>
            <a:spLocks noGrp="1"/>
          </p:cNvSpPr>
          <p:nvPr>
            <p:ph sz="half" idx="4294967295"/>
          </p:nvPr>
        </p:nvSpPr>
        <p:spPr>
          <a:xfrm>
            <a:off x="838200" y="1837439"/>
            <a:ext cx="5181600" cy="4391025"/>
          </a:xfrm>
        </p:spPr>
        <p:txBody>
          <a:bodyPr>
            <a:normAutofit fontScale="70000" lnSpcReduction="20000"/>
          </a:bodyPr>
          <a:lstStyle/>
          <a:p>
            <a:pPr marL="0" lvl="0" indent="0" algn="l" rtl="0">
              <a:lnSpc>
                <a:spcPct val="90000"/>
              </a:lnSpc>
              <a:spcBef>
                <a:spcPts val="1000"/>
              </a:spcBef>
              <a:spcAft>
                <a:spcPts val="0"/>
              </a:spcAft>
              <a:buNone/>
            </a:pPr>
            <a:r>
              <a:rPr lang="en-GB" sz="2800" b="1" dirty="0">
                <a:solidFill>
                  <a:schemeClr val="tx2"/>
                </a:solidFill>
                <a:latin typeface="Calibri"/>
                <a:ea typeface="Calibri"/>
                <a:cs typeface="Calibri"/>
                <a:sym typeface="Calibri"/>
              </a:rPr>
              <a:t>Getting ready to submit team entry. </a:t>
            </a:r>
          </a:p>
          <a:p>
            <a:pPr marL="0" lvl="0" indent="0" algn="l" rtl="0">
              <a:lnSpc>
                <a:spcPct val="90000"/>
              </a:lnSpc>
              <a:spcBef>
                <a:spcPts val="1000"/>
              </a:spcBef>
              <a:spcAft>
                <a:spcPts val="0"/>
              </a:spcAft>
              <a:buNone/>
            </a:pPr>
            <a:r>
              <a:rPr lang="en-GB" sz="2800" i="1" dirty="0">
                <a:solidFill>
                  <a:schemeClr val="tx1"/>
                </a:solidFill>
                <a:latin typeface="Calibri"/>
                <a:ea typeface="Calibri"/>
                <a:cs typeface="Calibri"/>
                <a:sym typeface="Calibri"/>
              </a:rPr>
              <a:t>Have you:</a:t>
            </a:r>
          </a:p>
          <a:p>
            <a:pPr marL="485775" lvl="0" indent="-457200" algn="l" rtl="0">
              <a:lnSpc>
                <a:spcPct val="90000"/>
              </a:lnSpc>
              <a:spcBef>
                <a:spcPts val="1000"/>
              </a:spcBef>
              <a:spcAft>
                <a:spcPts val="0"/>
              </a:spcAft>
              <a:buClr>
                <a:schemeClr val="tx1"/>
              </a:buClr>
              <a:buSzPts val="1300"/>
            </a:pPr>
            <a:r>
              <a:rPr lang="en-GB" sz="2800" dirty="0">
                <a:solidFill>
                  <a:schemeClr val="tx1"/>
                </a:solidFill>
                <a:latin typeface="Calibri"/>
                <a:ea typeface="Calibri"/>
                <a:cs typeface="Calibri"/>
                <a:sym typeface="Calibri"/>
              </a:rPr>
              <a:t>Come up with an idea for a digital health and care solution that can be used with SMART Technology like a phone, TV, games console, or VR headset.</a:t>
            </a:r>
          </a:p>
          <a:p>
            <a:pPr marL="485775" lvl="0" indent="-457200" algn="l" rtl="0">
              <a:lnSpc>
                <a:spcPct val="90000"/>
              </a:lnSpc>
              <a:spcBef>
                <a:spcPts val="1000"/>
              </a:spcBef>
              <a:spcAft>
                <a:spcPts val="0"/>
              </a:spcAft>
              <a:buClr>
                <a:schemeClr val="tx1"/>
              </a:buClr>
              <a:buSzPts val="1300"/>
            </a:pPr>
            <a:r>
              <a:rPr lang="en-GB" sz="2800" dirty="0">
                <a:solidFill>
                  <a:schemeClr val="tx1"/>
                </a:solidFill>
                <a:latin typeface="Calibri"/>
                <a:ea typeface="Calibri"/>
                <a:cs typeface="Calibri"/>
                <a:sym typeface="Calibri"/>
              </a:rPr>
              <a:t>Included a solution focussing on improving the mental health and wellbeing of young people, especially when they're dealing with issues like peer pressure or bullying.</a:t>
            </a:r>
          </a:p>
          <a:p>
            <a:pPr marL="485775" lvl="0" indent="-457200" algn="l" rtl="0">
              <a:lnSpc>
                <a:spcPct val="90000"/>
              </a:lnSpc>
              <a:spcBef>
                <a:spcPts val="1000"/>
              </a:spcBef>
              <a:spcAft>
                <a:spcPts val="0"/>
              </a:spcAft>
              <a:buClr>
                <a:schemeClr val="tx1"/>
              </a:buClr>
              <a:buSzPts val="1300"/>
            </a:pPr>
            <a:r>
              <a:rPr lang="en-GB" sz="2800" b="1" i="1" dirty="0">
                <a:solidFill>
                  <a:schemeClr val="tx1"/>
                </a:solidFill>
                <a:latin typeface="Calibri"/>
                <a:ea typeface="Calibri"/>
                <a:cs typeface="Calibri"/>
                <a:sym typeface="Calibri"/>
              </a:rPr>
              <a:t>(optional)</a:t>
            </a:r>
            <a:r>
              <a:rPr lang="en-GB" sz="2800" dirty="0">
                <a:solidFill>
                  <a:schemeClr val="tx1"/>
                </a:solidFill>
                <a:latin typeface="Calibri"/>
                <a:ea typeface="Calibri"/>
                <a:cs typeface="Calibri"/>
                <a:sym typeface="Calibri"/>
              </a:rPr>
              <a:t> Included features that help the environment and contribute to efforts to achieve net zero carbon emissions, you might get some extra points.</a:t>
            </a:r>
          </a:p>
          <a:p>
            <a:endParaRPr lang="en-US" dirty="0">
              <a:solidFill>
                <a:schemeClr val="tx1"/>
              </a:solidFill>
            </a:endParaRPr>
          </a:p>
        </p:txBody>
      </p:sp>
      <p:sp>
        <p:nvSpPr>
          <p:cNvPr id="6" name="Content Placeholder 5">
            <a:extLst>
              <a:ext uri="{FF2B5EF4-FFF2-40B4-BE49-F238E27FC236}">
                <a16:creationId xmlns:a16="http://schemas.microsoft.com/office/drawing/2014/main" id="{0B08443C-06E9-526B-ABB3-E6A021D279FA}"/>
              </a:ext>
            </a:extLst>
          </p:cNvPr>
          <p:cNvSpPr>
            <a:spLocks noGrp="1"/>
          </p:cNvSpPr>
          <p:nvPr>
            <p:ph sz="half" idx="4294967295"/>
          </p:nvPr>
        </p:nvSpPr>
        <p:spPr>
          <a:xfrm>
            <a:off x="6488327" y="971000"/>
            <a:ext cx="5181600" cy="3537937"/>
          </a:xfrm>
        </p:spPr>
        <p:txBody>
          <a:bodyPr>
            <a:noAutofit/>
          </a:bodyPr>
          <a:lstStyle/>
          <a:p>
            <a:pPr marL="0" indent="0">
              <a:buNone/>
            </a:pPr>
            <a:r>
              <a:rPr lang="en-US" sz="2000" b="1" dirty="0">
                <a:solidFill>
                  <a:schemeClr val="tx2"/>
                </a:solidFill>
              </a:rPr>
              <a:t>JUDGING</a:t>
            </a:r>
          </a:p>
          <a:p>
            <a:pPr marL="0" lvl="0" indent="0" algn="l" rtl="0">
              <a:lnSpc>
                <a:spcPct val="90000"/>
              </a:lnSpc>
              <a:spcBef>
                <a:spcPts val="1000"/>
              </a:spcBef>
              <a:spcAft>
                <a:spcPts val="0"/>
              </a:spcAft>
              <a:buSzPts val="770"/>
              <a:buNone/>
            </a:pPr>
            <a:r>
              <a:rPr lang="en-GB" sz="2000" dirty="0">
                <a:solidFill>
                  <a:schemeClr val="tx1"/>
                </a:solidFill>
                <a:latin typeface="Calibri"/>
                <a:ea typeface="Calibri"/>
                <a:cs typeface="Calibri"/>
                <a:sym typeface="Calibri"/>
              </a:rPr>
              <a:t>Judges are looking for a unique tech solution. They will be specially looking for: </a:t>
            </a:r>
          </a:p>
          <a:p>
            <a:pPr marL="685800" lvl="1" indent="-193675" algn="l" rtl="0">
              <a:lnSpc>
                <a:spcPct val="90000"/>
              </a:lnSpc>
              <a:spcBef>
                <a:spcPts val="1000"/>
              </a:spcBef>
              <a:spcAft>
                <a:spcPts val="0"/>
              </a:spcAft>
              <a:buClr>
                <a:schemeClr val="tx1"/>
              </a:buClr>
              <a:buSzPts val="1250"/>
              <a:buFont typeface="Calibri"/>
              <a:buChar char="•"/>
            </a:pPr>
            <a:r>
              <a:rPr lang="en-GB" sz="2000" dirty="0">
                <a:solidFill>
                  <a:schemeClr val="tx1"/>
                </a:solidFill>
                <a:latin typeface="Calibri"/>
                <a:ea typeface="Calibri"/>
                <a:cs typeface="Calibri"/>
                <a:sym typeface="Calibri"/>
              </a:rPr>
              <a:t>What aspect of a young person’s health is being addressed and why it is important to the health and care of young people.</a:t>
            </a:r>
          </a:p>
          <a:p>
            <a:pPr marL="685800" lvl="1" indent="-193675" algn="l" rtl="0">
              <a:lnSpc>
                <a:spcPct val="90000"/>
              </a:lnSpc>
              <a:spcBef>
                <a:spcPts val="1000"/>
              </a:spcBef>
              <a:spcAft>
                <a:spcPts val="0"/>
              </a:spcAft>
              <a:buClr>
                <a:schemeClr val="tx1"/>
              </a:buClr>
              <a:buSzPts val="1250"/>
              <a:buFont typeface="Calibri"/>
              <a:buChar char="•"/>
            </a:pPr>
            <a:r>
              <a:rPr lang="en-GB" sz="2000" dirty="0">
                <a:solidFill>
                  <a:schemeClr val="tx1"/>
                </a:solidFill>
                <a:latin typeface="Calibri"/>
                <a:ea typeface="Calibri"/>
                <a:cs typeface="Calibri"/>
                <a:sym typeface="Calibri"/>
              </a:rPr>
              <a:t>Evidence you have researched and looking into the problem (</a:t>
            </a:r>
            <a:r>
              <a:rPr lang="en-GB" sz="2000" b="1" i="1" dirty="0">
                <a:solidFill>
                  <a:schemeClr val="tx1"/>
                </a:solidFill>
                <a:latin typeface="Calibri"/>
                <a:ea typeface="Calibri"/>
                <a:cs typeface="Calibri"/>
                <a:sym typeface="Calibri"/>
              </a:rPr>
              <a:t>refer to researched fact and figures to help explain how bit the problem is that your idea will help fix).</a:t>
            </a:r>
          </a:p>
        </p:txBody>
      </p:sp>
      <p:sp>
        <p:nvSpPr>
          <p:cNvPr id="8" name="TextBox 7">
            <a:extLst>
              <a:ext uri="{FF2B5EF4-FFF2-40B4-BE49-F238E27FC236}">
                <a16:creationId xmlns:a16="http://schemas.microsoft.com/office/drawing/2014/main" id="{5B8CD9A2-00EA-F98E-F2FB-0E6164703534}"/>
              </a:ext>
            </a:extLst>
          </p:cNvPr>
          <p:cNvSpPr txBox="1"/>
          <p:nvPr/>
        </p:nvSpPr>
        <p:spPr>
          <a:xfrm>
            <a:off x="1306727" y="5748806"/>
            <a:ext cx="6098058" cy="381771"/>
          </a:xfrm>
          <a:prstGeom prst="rect">
            <a:avLst/>
          </a:prstGeom>
          <a:noFill/>
        </p:spPr>
        <p:txBody>
          <a:bodyPr wrap="square">
            <a:spAutoFit/>
          </a:bodyPr>
          <a:lstStyle/>
          <a:p>
            <a:pPr marL="0" indent="0">
              <a:lnSpc>
                <a:spcPct val="110000"/>
              </a:lnSpc>
              <a:spcBef>
                <a:spcPts val="0"/>
              </a:spcBef>
              <a:buClr>
                <a:schemeClr val="dk1"/>
              </a:buClr>
              <a:buSzPts val="1018"/>
              <a:buNone/>
            </a:pPr>
            <a:r>
              <a:rPr lang="en-GB" sz="1800" b="1" dirty="0">
                <a:solidFill>
                  <a:schemeClr val="lt1"/>
                </a:solidFill>
                <a:highlight>
                  <a:srgbClr val="C8C73C"/>
                </a:highlight>
                <a:latin typeface="Calibri"/>
                <a:ea typeface="Calibri"/>
                <a:cs typeface="Calibri"/>
                <a:sym typeface="Calibri"/>
              </a:rPr>
              <a:t> IMPORTANT: Ideas should be realistic. </a:t>
            </a:r>
          </a:p>
        </p:txBody>
      </p:sp>
      <p:sp>
        <p:nvSpPr>
          <p:cNvPr id="2" name="Content Placeholder 5">
            <a:extLst>
              <a:ext uri="{FF2B5EF4-FFF2-40B4-BE49-F238E27FC236}">
                <a16:creationId xmlns:a16="http://schemas.microsoft.com/office/drawing/2014/main" id="{9A865B5E-A74C-6623-1C77-75DA4776BCCD}"/>
              </a:ext>
            </a:extLst>
          </p:cNvPr>
          <p:cNvSpPr txBox="1">
            <a:spLocks/>
          </p:cNvSpPr>
          <p:nvPr/>
        </p:nvSpPr>
        <p:spPr>
          <a:xfrm>
            <a:off x="6488327" y="4727137"/>
            <a:ext cx="5181600" cy="17657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55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556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Font typeface="Arial" panose="020B0604020202020204" pitchFamily="34" charset="0"/>
              <a:buNone/>
            </a:pPr>
            <a:r>
              <a:rPr lang="en-US" sz="2000" b="1" dirty="0">
                <a:solidFill>
                  <a:schemeClr val="tx2"/>
                </a:solidFill>
              </a:rPr>
              <a:t>AND SCORES</a:t>
            </a:r>
          </a:p>
          <a:p>
            <a:pPr marL="0" indent="0">
              <a:buClr>
                <a:schemeClr val="tx1"/>
              </a:buClr>
              <a:buFont typeface="Arial" panose="020B0604020202020204" pitchFamily="34" charset="0"/>
              <a:buNone/>
            </a:pPr>
            <a:r>
              <a:rPr lang="en-GB" sz="2200" dirty="0">
                <a:solidFill>
                  <a:schemeClr val="tx1"/>
                </a:solidFill>
                <a:latin typeface="Calibri"/>
                <a:ea typeface="Calibri"/>
                <a:cs typeface="Calibri"/>
                <a:sym typeface="Calibri"/>
              </a:rPr>
              <a:t>Judges will score each team on their:</a:t>
            </a:r>
          </a:p>
          <a:p>
            <a:pPr marL="457200" indent="-311150">
              <a:buClr>
                <a:schemeClr val="tx1"/>
              </a:buClr>
              <a:buSzPts val="1300"/>
              <a:buFont typeface="Calibri"/>
              <a:buChar char="●"/>
            </a:pPr>
            <a:r>
              <a:rPr lang="en-GB" sz="2200" dirty="0">
                <a:solidFill>
                  <a:schemeClr val="tx1"/>
                </a:solidFill>
                <a:latin typeface="Calibri"/>
                <a:ea typeface="Calibri"/>
                <a:cs typeface="Calibri"/>
                <a:sym typeface="Calibri"/>
              </a:rPr>
              <a:t>Application questions.</a:t>
            </a:r>
          </a:p>
          <a:p>
            <a:pPr marL="457200" indent="-311150">
              <a:spcBef>
                <a:spcPts val="0"/>
              </a:spcBef>
              <a:buClr>
                <a:schemeClr val="tx1"/>
              </a:buClr>
              <a:buSzPts val="1300"/>
              <a:buFont typeface="Calibri"/>
              <a:buChar char="●"/>
            </a:pPr>
            <a:r>
              <a:rPr lang="en-GB" sz="2200" dirty="0">
                <a:solidFill>
                  <a:schemeClr val="tx1"/>
                </a:solidFill>
                <a:latin typeface="Calibri"/>
                <a:ea typeface="Calibri"/>
                <a:cs typeface="Calibri"/>
                <a:sym typeface="Calibri"/>
              </a:rPr>
              <a:t>Solution pitch (no more than 5 minutes)</a:t>
            </a:r>
          </a:p>
          <a:p>
            <a:pPr marL="457200" indent="-311150">
              <a:spcBef>
                <a:spcPts val="0"/>
              </a:spcBef>
              <a:buClr>
                <a:schemeClr val="tx1"/>
              </a:buClr>
              <a:buSzPts val="1300"/>
              <a:buFont typeface="Calibri"/>
              <a:buChar char="●"/>
            </a:pPr>
            <a:r>
              <a:rPr lang="en-GB" sz="2200" dirty="0">
                <a:solidFill>
                  <a:schemeClr val="tx1"/>
                </a:solidFill>
                <a:latin typeface="Calibri"/>
                <a:ea typeface="Calibri"/>
                <a:cs typeface="Calibri"/>
                <a:sym typeface="Calibri"/>
              </a:rPr>
              <a:t>Diagrams to help judges </a:t>
            </a:r>
            <a:endParaRPr lang="en-US" sz="2200" b="1" dirty="0">
              <a:solidFill>
                <a:schemeClr val="tx1"/>
              </a:solidFill>
            </a:endParaRPr>
          </a:p>
        </p:txBody>
      </p:sp>
      <p:pic>
        <p:nvPicPr>
          <p:cNvPr id="7" name="Picture 6" descr="A blue and black clipboard with check marks&#10;&#10;Description automatically generated">
            <a:extLst>
              <a:ext uri="{FF2B5EF4-FFF2-40B4-BE49-F238E27FC236}">
                <a16:creationId xmlns:a16="http://schemas.microsoft.com/office/drawing/2014/main" id="{961B04B1-D881-AA0A-8823-0FA378432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7343">
            <a:off x="4473725" y="127091"/>
            <a:ext cx="1167079" cy="1627068"/>
          </a:xfrm>
          <a:prstGeom prst="rect">
            <a:avLst/>
          </a:prstGeom>
        </p:spPr>
      </p:pic>
    </p:spTree>
    <p:extLst>
      <p:ext uri="{BB962C8B-B14F-4D97-AF65-F5344CB8AC3E}">
        <p14:creationId xmlns:p14="http://schemas.microsoft.com/office/powerpoint/2010/main" val="149548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3" descr="Watch this video from the Digital Health &amp; Care Innovation Centre, Skills Development Scotland and Digital World about careers in digital health and care.&#10;&#10;Music: &quot;Brand New Beginning&quot; by Öman" title="Discover a career in digital health and care">
            <a:hlinkClick r:id="rId3"/>
          </p:cNvPr>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75" name="Google Shape;275;p33"/>
          <p:cNvSpPr txBox="1"/>
          <p:nvPr/>
        </p:nvSpPr>
        <p:spPr>
          <a:xfrm>
            <a:off x="0" y="6548223"/>
            <a:ext cx="9939200" cy="300000"/>
          </a:xfrm>
          <a:prstGeom prst="rect">
            <a:avLst/>
          </a:prstGeom>
          <a:noFill/>
          <a:ln>
            <a:noFill/>
          </a:ln>
        </p:spPr>
        <p:txBody>
          <a:bodyPr spcFirstLastPara="1" wrap="square" lIns="121900" tIns="121900" rIns="121900" bIns="121900" anchor="t" anchorCtr="0">
            <a:noAutofit/>
          </a:bodyPr>
          <a:lstStyle/>
          <a:p>
            <a:pPr>
              <a:buClr>
                <a:srgbClr val="000000"/>
              </a:buClr>
              <a:buSzPts val="500"/>
            </a:pPr>
            <a:r>
              <a:rPr lang="en" sz="667" i="1">
                <a:solidFill>
                  <a:srgbClr val="FFFFFF"/>
                </a:solidFill>
                <a:latin typeface="Roboto Mono"/>
                <a:ea typeface="Roboto Mono"/>
                <a:cs typeface="Roboto Mono"/>
                <a:sym typeface="Roboto Mono"/>
              </a:rPr>
              <a:t>Video credit to Digital Health and Care Innovation Centre embedded from YouTube</a:t>
            </a:r>
            <a:endParaRPr sz="1600" b="1">
              <a:solidFill>
                <a:srgbClr val="FFFFFF"/>
              </a:solidFill>
              <a:latin typeface="PT Sans Narrow"/>
              <a:ea typeface="PT Sans Narrow"/>
              <a:cs typeface="PT Sans Narrow"/>
              <a:sym typeface="PT Sans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3" name="Text Placeholder 2">
            <a:extLst>
              <a:ext uri="{FF2B5EF4-FFF2-40B4-BE49-F238E27FC236}">
                <a16:creationId xmlns:a16="http://schemas.microsoft.com/office/drawing/2014/main" id="{B0632A14-7309-FB63-38D2-7B467B96FFA0}"/>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DA0CCF02-47E8-8819-2CF1-D087A826BC56}"/>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9DA3D5C6-CF7B-B4EC-09EB-FF84B230E83E}"/>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63D37EF0-21FB-AFC2-CC24-237CEC61D76F}"/>
              </a:ext>
            </a:extLst>
          </p:cNvPr>
          <p:cNvSpPr>
            <a:spLocks noGrp="1"/>
          </p:cNvSpPr>
          <p:nvPr>
            <p:ph sz="quarter" idx="4"/>
          </p:nvPr>
        </p:nvSpPr>
        <p:spPr/>
        <p:txBody>
          <a:bodyPr/>
          <a:lstStyle/>
          <a:p>
            <a:endParaRPr lang="en-US"/>
          </a:p>
        </p:txBody>
      </p:sp>
      <p:sp>
        <p:nvSpPr>
          <p:cNvPr id="2" name="Title 1">
            <a:extLst>
              <a:ext uri="{FF2B5EF4-FFF2-40B4-BE49-F238E27FC236}">
                <a16:creationId xmlns:a16="http://schemas.microsoft.com/office/drawing/2014/main" id="{D490436B-46EB-EA00-B195-E38F013291BB}"/>
              </a:ext>
            </a:extLst>
          </p:cNvPr>
          <p:cNvSpPr>
            <a:spLocks noGrp="1"/>
          </p:cNvSpPr>
          <p:nvPr>
            <p:ph type="title"/>
          </p:nvPr>
        </p:nvSpPr>
        <p:spPr/>
        <p:txBody>
          <a:bodyPr/>
          <a:lstStyle/>
          <a:p>
            <a:endParaRPr lang="en-US"/>
          </a:p>
        </p:txBody>
      </p:sp>
      <p:pic>
        <p:nvPicPr>
          <p:cNvPr id="103" name="Google Shape;103;p24" descr="This video was produced by the Scottish Government Reform Division and was presented at the NHS Scotland Event 2019&#10;&#10;It was part of the Shaping our Future Vision plenary session, which took place on Thursday 30 May, 1530-1630 in the SEC campus, by Shirley Rogers, NHS Scotland Chief People Officer and Director of Health Workforce, Leadership, Reform and EU Exit Preparations, Scottish Government.&#10;&#10;The session looked at key issues for the current and future sustainability of health and social care services. It covered some of the main areas of work resulting from the Health and Social Care Delivery Plan, including: improving self-management of health and well-being; shifting the balance of care to support people to live longer, healthier lives at home; and making the best use of digital technology. &#10;&#10;It is a case study showing how health and social care staff are taking this work forward in a range of different settings. Our focus was to empower Scotland's young people to identify challenges that affect them on a daily basis and develop ideas for digital solutions that could help improve their health and care." title="#DigiInventorsChallenge">
            <a:hlinkClick r:id="rId3"/>
          </p:cNvPr>
          <p:cNvPicPr preferRelativeResize="0"/>
          <p:nvPr/>
        </p:nvPicPr>
        <p:blipFill>
          <a:blip r:embed="rId4">
            <a:alphaModFix/>
          </a:blip>
          <a:stretch>
            <a:fillRect/>
          </a:stretch>
        </p:blipFill>
        <p:spPr>
          <a:xfrm>
            <a:off x="0" y="16"/>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B551CC-ACBD-5E43-6AD0-F1CFE9CED95B}"/>
              </a:ext>
            </a:extLst>
          </p:cNvPr>
          <p:cNvSpPr>
            <a:spLocks noGrp="1"/>
          </p:cNvSpPr>
          <p:nvPr>
            <p:ph type="body" idx="1"/>
          </p:nvPr>
        </p:nvSpPr>
        <p:spPr>
          <a:xfrm>
            <a:off x="839788" y="934466"/>
            <a:ext cx="5157787" cy="823912"/>
          </a:xfrm>
        </p:spPr>
        <p:txBody>
          <a:bodyPr>
            <a:normAutofit/>
          </a:bodyPr>
          <a:lstStyle/>
          <a:p>
            <a:r>
              <a:rPr lang="en-US" sz="2800" dirty="0">
                <a:solidFill>
                  <a:schemeClr val="tx2"/>
                </a:solidFill>
              </a:rPr>
              <a:t>The Challenge</a:t>
            </a:r>
          </a:p>
        </p:txBody>
      </p:sp>
      <p:sp>
        <p:nvSpPr>
          <p:cNvPr id="3" name="Content Placeholder 2">
            <a:extLst>
              <a:ext uri="{FF2B5EF4-FFF2-40B4-BE49-F238E27FC236}">
                <a16:creationId xmlns:a16="http://schemas.microsoft.com/office/drawing/2014/main" id="{20614DF2-FDA1-12A5-22AA-6DD9344E5A72}"/>
              </a:ext>
            </a:extLst>
          </p:cNvPr>
          <p:cNvSpPr>
            <a:spLocks noGrp="1"/>
          </p:cNvSpPr>
          <p:nvPr>
            <p:ph sz="half" idx="2"/>
          </p:nvPr>
        </p:nvSpPr>
        <p:spPr>
          <a:xfrm>
            <a:off x="839788" y="1873770"/>
            <a:ext cx="5157787" cy="4058107"/>
          </a:xfrm>
        </p:spPr>
        <p:txBody>
          <a:bodyPr>
            <a:normAutofit fontScale="77500" lnSpcReduction="20000"/>
          </a:bodyPr>
          <a:lstStyle/>
          <a:p>
            <a:pPr marL="0" lvl="0" indent="0" algn="l" rtl="0">
              <a:lnSpc>
                <a:spcPct val="90000"/>
              </a:lnSpc>
              <a:spcBef>
                <a:spcPts val="1000"/>
              </a:spcBef>
              <a:spcAft>
                <a:spcPts val="0"/>
              </a:spcAft>
              <a:buClr>
                <a:schemeClr val="tx1"/>
              </a:buClr>
              <a:buNone/>
            </a:pPr>
            <a:r>
              <a:rPr lang="en-GB" sz="2800" dirty="0">
                <a:latin typeface="Calibri"/>
                <a:ea typeface="Calibri"/>
                <a:cs typeface="Calibri"/>
                <a:sym typeface="Calibri"/>
              </a:rPr>
              <a:t>Working in teams up to </a:t>
            </a:r>
            <a:r>
              <a:rPr lang="en-GB" sz="2800" b="1" dirty="0">
                <a:latin typeface="Calibri"/>
                <a:ea typeface="Calibri"/>
                <a:cs typeface="Calibri"/>
                <a:sym typeface="Calibri"/>
              </a:rPr>
              <a:t>4 </a:t>
            </a:r>
            <a:r>
              <a:rPr lang="en-GB" sz="2800" dirty="0">
                <a:latin typeface="Calibri"/>
                <a:ea typeface="Calibri"/>
                <a:cs typeface="Calibri"/>
                <a:sym typeface="Calibri"/>
              </a:rPr>
              <a:t>people:</a:t>
            </a:r>
          </a:p>
          <a:p>
            <a:pPr marL="228600" lvl="0" indent="-215265" algn="l" rtl="0">
              <a:lnSpc>
                <a:spcPct val="90000"/>
              </a:lnSpc>
              <a:spcBef>
                <a:spcPts val="1000"/>
              </a:spcBef>
              <a:spcAft>
                <a:spcPts val="0"/>
              </a:spcAft>
              <a:buClr>
                <a:schemeClr val="tx1"/>
              </a:buClr>
              <a:buSzPct val="100000"/>
              <a:buChar char="•"/>
            </a:pPr>
            <a:r>
              <a:rPr lang="en-GB" sz="2800" dirty="0">
                <a:latin typeface="Calibri"/>
                <a:ea typeface="Calibri"/>
                <a:cs typeface="Calibri"/>
                <a:sym typeface="Calibri"/>
              </a:rPr>
              <a:t>Come up with an idea for a digital health and care solution that can be used with SMART Technology like a phone, TV, games console, or VR headset.</a:t>
            </a:r>
          </a:p>
          <a:p>
            <a:pPr marL="228600" lvl="0" indent="-215265" algn="l" rtl="0">
              <a:lnSpc>
                <a:spcPct val="90000"/>
              </a:lnSpc>
              <a:spcBef>
                <a:spcPts val="1000"/>
              </a:spcBef>
              <a:spcAft>
                <a:spcPts val="0"/>
              </a:spcAft>
              <a:buClr>
                <a:schemeClr val="tx1"/>
              </a:buClr>
              <a:buSzPct val="100000"/>
              <a:buChar char="•"/>
            </a:pPr>
            <a:r>
              <a:rPr lang="en-GB" sz="2800" dirty="0">
                <a:latin typeface="Calibri"/>
                <a:ea typeface="Calibri"/>
                <a:cs typeface="Calibri"/>
                <a:sym typeface="Calibri"/>
              </a:rPr>
              <a:t>Your solution should focus on improving the mental health and well-being of young people, especially when they're dealing with issues like peer pressure or bullying.</a:t>
            </a:r>
          </a:p>
          <a:p>
            <a:pPr marL="228600" lvl="0" indent="-215265" algn="l" rtl="0">
              <a:lnSpc>
                <a:spcPct val="90000"/>
              </a:lnSpc>
              <a:spcBef>
                <a:spcPts val="1000"/>
              </a:spcBef>
              <a:spcAft>
                <a:spcPts val="0"/>
              </a:spcAft>
              <a:buClr>
                <a:schemeClr val="tx1"/>
              </a:buClr>
              <a:buSzPct val="100000"/>
              <a:buChar char="•"/>
            </a:pPr>
            <a:r>
              <a:rPr lang="en-GB" sz="2800" dirty="0">
                <a:latin typeface="Calibri"/>
                <a:ea typeface="Calibri"/>
                <a:cs typeface="Calibri"/>
                <a:sym typeface="Calibri"/>
              </a:rPr>
              <a:t>If your idea also includes features that help the environment and contribute to efforts to achieve net zero carbon emissions, you might get some extra points.</a:t>
            </a:r>
          </a:p>
          <a:p>
            <a:pPr marL="0" lvl="0" indent="0" algn="l" rtl="0">
              <a:lnSpc>
                <a:spcPct val="90000"/>
              </a:lnSpc>
              <a:spcBef>
                <a:spcPts val="1000"/>
              </a:spcBef>
              <a:spcAft>
                <a:spcPts val="0"/>
              </a:spcAft>
              <a:buNone/>
            </a:pPr>
            <a:endParaRPr lang="en-GB" sz="2800" dirty="0">
              <a:solidFill>
                <a:schemeClr val="lt1"/>
              </a:solidFill>
              <a:latin typeface="Calibri"/>
              <a:ea typeface="Calibri"/>
              <a:cs typeface="Calibri"/>
              <a:sym typeface="Calibri"/>
            </a:endParaRPr>
          </a:p>
          <a:p>
            <a:endParaRPr lang="en-US" dirty="0"/>
          </a:p>
        </p:txBody>
      </p:sp>
      <p:sp>
        <p:nvSpPr>
          <p:cNvPr id="4" name="Text Placeholder 3">
            <a:extLst>
              <a:ext uri="{FF2B5EF4-FFF2-40B4-BE49-F238E27FC236}">
                <a16:creationId xmlns:a16="http://schemas.microsoft.com/office/drawing/2014/main" id="{11A5716D-857C-DBC8-4A7F-E0FD3799AC9B}"/>
              </a:ext>
            </a:extLst>
          </p:cNvPr>
          <p:cNvSpPr>
            <a:spLocks noGrp="1"/>
          </p:cNvSpPr>
          <p:nvPr>
            <p:ph type="body" sz="quarter" idx="3"/>
          </p:nvPr>
        </p:nvSpPr>
        <p:spPr>
          <a:xfrm>
            <a:off x="6172200" y="934466"/>
            <a:ext cx="5183188" cy="823912"/>
          </a:xfrm>
        </p:spPr>
        <p:txBody>
          <a:bodyPr>
            <a:normAutofit/>
          </a:bodyPr>
          <a:lstStyle/>
          <a:p>
            <a:r>
              <a:rPr lang="en-US" sz="2800" dirty="0">
                <a:solidFill>
                  <a:schemeClr val="tx2"/>
                </a:solidFill>
              </a:rPr>
              <a:t>The Prize</a:t>
            </a:r>
          </a:p>
        </p:txBody>
      </p:sp>
      <p:sp>
        <p:nvSpPr>
          <p:cNvPr id="5" name="Content Placeholder 4">
            <a:extLst>
              <a:ext uri="{FF2B5EF4-FFF2-40B4-BE49-F238E27FC236}">
                <a16:creationId xmlns:a16="http://schemas.microsoft.com/office/drawing/2014/main" id="{06080E83-FF11-D32A-6703-C80045269F5F}"/>
              </a:ext>
            </a:extLst>
          </p:cNvPr>
          <p:cNvSpPr>
            <a:spLocks noGrp="1"/>
          </p:cNvSpPr>
          <p:nvPr>
            <p:ph sz="quarter" idx="4"/>
          </p:nvPr>
        </p:nvSpPr>
        <p:spPr>
          <a:xfrm>
            <a:off x="6172200" y="1873770"/>
            <a:ext cx="5183188" cy="4058107"/>
          </a:xfrm>
        </p:spPr>
        <p:txBody>
          <a:bodyPr>
            <a:normAutofit/>
          </a:bodyPr>
          <a:lstStyle/>
          <a:p>
            <a:pPr marL="0" lvl="0" indent="0" algn="l" rtl="0">
              <a:lnSpc>
                <a:spcPct val="90000"/>
              </a:lnSpc>
              <a:spcBef>
                <a:spcPts val="0"/>
              </a:spcBef>
              <a:spcAft>
                <a:spcPts val="0"/>
              </a:spcAft>
              <a:buNone/>
            </a:pPr>
            <a:r>
              <a:rPr lang="en-GB" sz="2200" b="1" dirty="0">
                <a:solidFill>
                  <a:schemeClr val="tx2"/>
                </a:solidFill>
                <a:latin typeface="Calibri"/>
                <a:ea typeface="Calibri"/>
                <a:cs typeface="Calibri"/>
                <a:sym typeface="Calibri"/>
              </a:rPr>
              <a:t>WINNING TEAM PRIZE</a:t>
            </a:r>
            <a:endParaRPr lang="en-GB" sz="2200" dirty="0">
              <a:solidFill>
                <a:schemeClr val="tx2"/>
              </a:solidFill>
              <a:latin typeface="Calibri"/>
              <a:ea typeface="Calibri"/>
              <a:cs typeface="Calibri"/>
              <a:sym typeface="Calibri"/>
            </a:endParaRPr>
          </a:p>
          <a:p>
            <a:pPr marL="228600" lvl="0" indent="-209550" algn="l" rtl="0">
              <a:lnSpc>
                <a:spcPct val="90000"/>
              </a:lnSpc>
              <a:spcBef>
                <a:spcPts val="1000"/>
              </a:spcBef>
              <a:spcAft>
                <a:spcPts val="0"/>
              </a:spcAft>
              <a:buClr>
                <a:schemeClr val="tx1"/>
              </a:buClr>
              <a:buSzPts val="1500"/>
              <a:buChar char="•"/>
            </a:pPr>
            <a:r>
              <a:rPr lang="en-GB" sz="2200" dirty="0">
                <a:latin typeface="Calibri"/>
                <a:ea typeface="Calibri"/>
                <a:cs typeface="Calibri"/>
                <a:sym typeface="Calibri"/>
              </a:rPr>
              <a:t>All entries will be shortlisted by students at City of Glasgow College and Heriot Watt University Dubai </a:t>
            </a:r>
          </a:p>
          <a:p>
            <a:pPr marL="228600" lvl="0" indent="-209550" algn="l" rtl="0">
              <a:lnSpc>
                <a:spcPct val="90000"/>
              </a:lnSpc>
              <a:spcBef>
                <a:spcPts val="1000"/>
              </a:spcBef>
              <a:spcAft>
                <a:spcPts val="0"/>
              </a:spcAft>
              <a:buClr>
                <a:schemeClr val="tx1"/>
              </a:buClr>
              <a:buSzPts val="1500"/>
              <a:buChar char="•"/>
            </a:pPr>
            <a:r>
              <a:rPr lang="en-GB" sz="2200" dirty="0">
                <a:latin typeface="Calibri"/>
                <a:ea typeface="Calibri"/>
                <a:cs typeface="Calibri"/>
                <a:sym typeface="Calibri"/>
              </a:rPr>
              <a:t>Finalists will then attend two-day boot camp</a:t>
            </a:r>
          </a:p>
          <a:p>
            <a:pPr marL="228600" lvl="0" indent="-209550" algn="l" rtl="0">
              <a:lnSpc>
                <a:spcPct val="90000"/>
              </a:lnSpc>
              <a:spcBef>
                <a:spcPts val="1000"/>
              </a:spcBef>
              <a:spcAft>
                <a:spcPts val="0"/>
              </a:spcAft>
              <a:buClr>
                <a:schemeClr val="tx1"/>
              </a:buClr>
              <a:buSzPts val="1500"/>
              <a:buChar char="•"/>
            </a:pPr>
            <a:r>
              <a:rPr lang="en-GB" sz="2200" dirty="0">
                <a:latin typeface="Calibri"/>
                <a:ea typeface="Calibri"/>
                <a:cs typeface="Calibri"/>
                <a:sym typeface="Calibri"/>
              </a:rPr>
              <a:t>Finalists will present to our panel of judges before winners selected</a:t>
            </a:r>
          </a:p>
          <a:p>
            <a:pPr marL="228600" lvl="0" indent="-209550" algn="l" rtl="0">
              <a:lnSpc>
                <a:spcPct val="90000"/>
              </a:lnSpc>
              <a:spcBef>
                <a:spcPts val="1000"/>
              </a:spcBef>
              <a:spcAft>
                <a:spcPts val="0"/>
              </a:spcAft>
              <a:buClr>
                <a:schemeClr val="tx1"/>
              </a:buClr>
              <a:buSzPts val="1500"/>
              <a:buChar char="•"/>
            </a:pPr>
            <a:r>
              <a:rPr lang="en-GB" sz="2200" dirty="0">
                <a:latin typeface="Calibri"/>
                <a:ea typeface="Calibri"/>
                <a:cs typeface="Calibri"/>
                <a:sym typeface="Calibri"/>
              </a:rPr>
              <a:t>All finalists receive goodie bags</a:t>
            </a:r>
          </a:p>
          <a:p>
            <a:pPr marL="228600" lvl="0" indent="-209550" algn="l" rtl="0">
              <a:lnSpc>
                <a:spcPct val="90000"/>
              </a:lnSpc>
              <a:spcBef>
                <a:spcPts val="1000"/>
              </a:spcBef>
              <a:spcAft>
                <a:spcPts val="0"/>
              </a:spcAft>
              <a:buClr>
                <a:schemeClr val="tx1"/>
              </a:buClr>
              <a:buSzPts val="1500"/>
              <a:buChar char="•"/>
            </a:pPr>
            <a:r>
              <a:rPr lang="en-GB" sz="2200" dirty="0">
                <a:latin typeface="Calibri"/>
                <a:ea typeface="Calibri"/>
                <a:cs typeface="Calibri"/>
                <a:sym typeface="Calibri"/>
              </a:rPr>
              <a:t>Winners will get fantastic tech prizes and trophy for their school</a:t>
            </a:r>
          </a:p>
          <a:p>
            <a:endParaRPr lang="en-US" dirty="0"/>
          </a:p>
        </p:txBody>
      </p:sp>
      <p:sp>
        <p:nvSpPr>
          <p:cNvPr id="10" name="TextBox 9">
            <a:extLst>
              <a:ext uri="{FF2B5EF4-FFF2-40B4-BE49-F238E27FC236}">
                <a16:creationId xmlns:a16="http://schemas.microsoft.com/office/drawing/2014/main" id="{93C51ED8-2A8A-C17F-1707-03982E798338}"/>
              </a:ext>
            </a:extLst>
          </p:cNvPr>
          <p:cNvSpPr txBox="1"/>
          <p:nvPr/>
        </p:nvSpPr>
        <p:spPr>
          <a:xfrm>
            <a:off x="2019365" y="6047269"/>
            <a:ext cx="6115986" cy="369332"/>
          </a:xfrm>
          <a:prstGeom prst="rect">
            <a:avLst/>
          </a:prstGeom>
          <a:noFill/>
        </p:spPr>
        <p:txBody>
          <a:bodyPr wrap="square">
            <a:spAutoFit/>
          </a:bodyPr>
          <a:lstStyle/>
          <a:p>
            <a:r>
              <a:rPr lang="en-GB" sz="1800" b="1" dirty="0">
                <a:solidFill>
                  <a:schemeClr val="lt1"/>
                </a:solidFill>
                <a:highlight>
                  <a:srgbClr val="C8C73C"/>
                </a:highlight>
                <a:latin typeface="Calibri"/>
                <a:ea typeface="Calibri"/>
                <a:cs typeface="Calibri"/>
                <a:sym typeface="Calibri"/>
              </a:rPr>
              <a:t> IMPORTANT: Ideas should be realistic. </a:t>
            </a:r>
            <a:endParaRPr lang="en-US" dirty="0"/>
          </a:p>
        </p:txBody>
      </p:sp>
      <p:pic>
        <p:nvPicPr>
          <p:cNvPr id="7" name="Picture 6" descr="A blue ribbon with a star&#10;&#10;Description automatically generated">
            <a:extLst>
              <a:ext uri="{FF2B5EF4-FFF2-40B4-BE49-F238E27FC236}">
                <a16:creationId xmlns:a16="http://schemas.microsoft.com/office/drawing/2014/main" id="{86584B90-E616-3834-B17C-D923D4F8E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39797">
            <a:off x="3416508" y="104932"/>
            <a:ext cx="1890010" cy="1890010"/>
          </a:xfrm>
          <a:prstGeom prst="rect">
            <a:avLst/>
          </a:prstGeom>
        </p:spPr>
      </p:pic>
    </p:spTree>
    <p:extLst>
      <p:ext uri="{BB962C8B-B14F-4D97-AF65-F5344CB8AC3E}">
        <p14:creationId xmlns:p14="http://schemas.microsoft.com/office/powerpoint/2010/main" val="290162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P spid="4" grpId="0" build="p"/>
      <p:bldP spid="5" grpId="0" build="p"/>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p:nvPr/>
        </p:nvSpPr>
        <p:spPr>
          <a:xfrm>
            <a:off x="0" y="6548223"/>
            <a:ext cx="9939200" cy="300000"/>
          </a:xfrm>
          <a:prstGeom prst="rect">
            <a:avLst/>
          </a:prstGeom>
          <a:noFill/>
          <a:ln>
            <a:noFill/>
          </a:ln>
        </p:spPr>
        <p:txBody>
          <a:bodyPr spcFirstLastPara="1" wrap="square" lIns="121900" tIns="121900" rIns="121900" bIns="121900" anchor="t" anchorCtr="0">
            <a:noAutofit/>
          </a:bodyPr>
          <a:lstStyle/>
          <a:p>
            <a:pPr>
              <a:buClr>
                <a:srgbClr val="000000"/>
              </a:buClr>
              <a:buSzPts val="500"/>
            </a:pPr>
            <a:r>
              <a:rPr lang="en" sz="667" i="1">
                <a:solidFill>
                  <a:srgbClr val="FFFFFF"/>
                </a:solidFill>
                <a:latin typeface="Roboto Mono"/>
                <a:ea typeface="Roboto Mono"/>
                <a:cs typeface="Roboto Mono"/>
                <a:sym typeface="Roboto Mono"/>
              </a:rPr>
              <a:t>Video credit to BBC embedded from YouTube</a:t>
            </a:r>
            <a:endParaRPr sz="1600" b="1">
              <a:solidFill>
                <a:srgbClr val="FFFFFF"/>
              </a:solidFill>
              <a:latin typeface="PT Sans Narrow"/>
              <a:ea typeface="PT Sans Narrow"/>
              <a:cs typeface="PT Sans Narrow"/>
              <a:sym typeface="PT Sans Narrow"/>
            </a:endParaRPr>
          </a:p>
        </p:txBody>
      </p:sp>
      <p:pic>
        <p:nvPicPr>
          <p:cNvPr id="138" name="Google Shape;138;p26" descr="Subscribe and 🔔 to OFFICIAL BBC Trailers 👉 https://bit.ly/2XU2vpO&#10;Stream original BBC programmes FIRST on BBC iPlayer 👉 https://bbc.in/2J18jYJ&#10;&#10;The Own It app. Making the Internet a kinder place, one message at a time. Download the free app now for your child.&#10;&#10;https://www.bbc.com/ownit/take-control/own-it-app&#10;  &#10;#BBC #OwnIt #BBCiPlayer #BBCTrailers&#10;&#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title="Own It: Making the Internet a kinder place, one message at a time">
            <a:hlinkClick r:id="rId3"/>
          </p:cNvPr>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4B7D5F-52EA-4233-19A4-9E6CDC6E286C}"/>
              </a:ext>
            </a:extLst>
          </p:cNvPr>
          <p:cNvSpPr>
            <a:spLocks noGrp="1"/>
          </p:cNvSpPr>
          <p:nvPr>
            <p:ph type="title"/>
          </p:nvPr>
        </p:nvSpPr>
        <p:spPr>
          <a:xfrm>
            <a:off x="838200" y="18295"/>
            <a:ext cx="10168466" cy="1325563"/>
          </a:xfrm>
        </p:spPr>
        <p:txBody>
          <a:bodyPr/>
          <a:lstStyle/>
          <a:p>
            <a:r>
              <a:rPr lang="en-US" dirty="0">
                <a:solidFill>
                  <a:schemeClr val="tx2"/>
                </a:solidFill>
              </a:rPr>
              <a:t>Digital Health and Care Solution</a:t>
            </a:r>
          </a:p>
        </p:txBody>
      </p:sp>
      <p:sp>
        <p:nvSpPr>
          <p:cNvPr id="4" name="Content Placeholder 3">
            <a:extLst>
              <a:ext uri="{FF2B5EF4-FFF2-40B4-BE49-F238E27FC236}">
                <a16:creationId xmlns:a16="http://schemas.microsoft.com/office/drawing/2014/main" id="{FD151419-420E-5793-2C03-E450CB217A6A}"/>
              </a:ext>
            </a:extLst>
          </p:cNvPr>
          <p:cNvSpPr>
            <a:spLocks noGrp="1"/>
          </p:cNvSpPr>
          <p:nvPr>
            <p:ph sz="half" idx="4294967295"/>
          </p:nvPr>
        </p:nvSpPr>
        <p:spPr>
          <a:xfrm>
            <a:off x="914400" y="966485"/>
            <a:ext cx="5181600" cy="2765425"/>
          </a:xfrm>
        </p:spPr>
        <p:txBody>
          <a:bodyPr/>
          <a:lstStyle/>
          <a:p>
            <a:pPr marL="0" lvl="0" indent="0" algn="l" rtl="0">
              <a:spcBef>
                <a:spcPts val="0"/>
              </a:spcBef>
              <a:spcAft>
                <a:spcPts val="0"/>
              </a:spcAft>
              <a:buSzPts val="1400"/>
              <a:buNone/>
            </a:pPr>
            <a:r>
              <a:rPr lang="en-GB" sz="2400" b="1" u="sng" dirty="0">
                <a:solidFill>
                  <a:schemeClr val="tx2"/>
                </a:solidFill>
                <a:ea typeface="PT Sans Narrow"/>
                <a:cs typeface="PT Sans Narrow"/>
                <a:sym typeface="PT Sans Narrow"/>
              </a:rPr>
              <a:t>INSPIRATION</a:t>
            </a:r>
          </a:p>
          <a:p>
            <a:pPr>
              <a:spcBef>
                <a:spcPts val="0"/>
              </a:spcBef>
              <a:buClr>
                <a:schemeClr val="tx1"/>
              </a:buClr>
              <a:buSzPts val="1400"/>
            </a:pPr>
            <a:r>
              <a:rPr lang="en-GB" sz="2400" dirty="0">
                <a:ea typeface="PT Sans Narrow"/>
                <a:cs typeface="PT Sans Narrow"/>
                <a:sym typeface="PT Sans Narrow"/>
              </a:rPr>
              <a:t>Get some inspiration and explore some of the digital health technology solutions that exist and are helping people all over the world.</a:t>
            </a:r>
            <a:endParaRPr lang="en-GB" sz="2400" dirty="0">
              <a:ea typeface="Calibri"/>
              <a:cs typeface="Calibri"/>
              <a:sym typeface="Calibri"/>
            </a:endParaRPr>
          </a:p>
          <a:p>
            <a:endParaRPr lang="en-US" dirty="0"/>
          </a:p>
        </p:txBody>
      </p:sp>
      <p:sp>
        <p:nvSpPr>
          <p:cNvPr id="5" name="Content Placeholder 4">
            <a:extLst>
              <a:ext uri="{FF2B5EF4-FFF2-40B4-BE49-F238E27FC236}">
                <a16:creationId xmlns:a16="http://schemas.microsoft.com/office/drawing/2014/main" id="{05D96726-1874-ABDF-E677-57292A7E54C2}"/>
              </a:ext>
            </a:extLst>
          </p:cNvPr>
          <p:cNvSpPr>
            <a:spLocks noGrp="1"/>
          </p:cNvSpPr>
          <p:nvPr>
            <p:ph sz="half" idx="4294967295"/>
          </p:nvPr>
        </p:nvSpPr>
        <p:spPr>
          <a:xfrm>
            <a:off x="6290997" y="966485"/>
            <a:ext cx="5181600" cy="2765425"/>
          </a:xfrm>
        </p:spPr>
        <p:txBody>
          <a:bodyPr/>
          <a:lstStyle/>
          <a:p>
            <a:pPr marL="6350" marR="0" lvl="0" indent="0" algn="l" rtl="0">
              <a:lnSpc>
                <a:spcPct val="130000"/>
              </a:lnSpc>
              <a:spcBef>
                <a:spcPts val="0"/>
              </a:spcBef>
              <a:spcAft>
                <a:spcPts val="0"/>
              </a:spcAft>
              <a:buClr>
                <a:schemeClr val="lt1"/>
              </a:buClr>
              <a:buSzPts val="1300"/>
              <a:buNone/>
            </a:pPr>
            <a:r>
              <a:rPr lang="en-GB" sz="2400" i="0" u="none" strike="noStrike" cap="none" dirty="0">
                <a:ea typeface="PT Sans Narrow"/>
                <a:cs typeface="PT Sans Narrow"/>
                <a:sym typeface="PT Sans Narrow"/>
              </a:rPr>
              <a:t>Go to </a:t>
            </a:r>
            <a:r>
              <a:rPr lang="en-GB" sz="2400" i="0" u="sng" strike="noStrike" cap="none" dirty="0">
                <a:ea typeface="PT Sans Narrow"/>
                <a:cs typeface="PT Sans Narrow"/>
                <a:sym typeface="PT Sans Narrow"/>
                <a:hlinkClick r:id="rId3">
                  <a:extLst>
                    <a:ext uri="{A12FA001-AC4F-418D-AE19-62706E023703}">
                      <ahyp:hlinkClr xmlns:ahyp="http://schemas.microsoft.com/office/drawing/2018/hyperlinkcolor" val="tx"/>
                    </a:ext>
                  </a:extLst>
                </a:hlinkClick>
              </a:rPr>
              <a:t>bit.ly/DigitalHealthTechExamples</a:t>
            </a:r>
            <a:endParaRPr lang="en-GB" sz="2400" i="0" u="none" strike="noStrike" cap="none" dirty="0">
              <a:ea typeface="PT Sans Narrow"/>
              <a:cs typeface="PT Sans Narrow"/>
              <a:sym typeface="PT Sans Narrow"/>
            </a:endParaRPr>
          </a:p>
          <a:p>
            <a:pPr marL="6350" marR="0" lvl="0" indent="0" algn="l" rtl="0">
              <a:lnSpc>
                <a:spcPct val="130000"/>
              </a:lnSpc>
              <a:spcBef>
                <a:spcPts val="0"/>
              </a:spcBef>
              <a:spcAft>
                <a:spcPts val="0"/>
              </a:spcAft>
              <a:buClr>
                <a:schemeClr val="lt1"/>
              </a:buClr>
              <a:buSzPts val="1300"/>
              <a:buNone/>
            </a:pPr>
            <a:r>
              <a:rPr lang="en-GB" sz="2400" i="0" u="none" strike="noStrike" cap="none" dirty="0">
                <a:ea typeface="PT Sans Narrow"/>
                <a:cs typeface="PT Sans Narrow"/>
                <a:sym typeface="PT Sans Narrow"/>
              </a:rPr>
              <a:t>If you have your phone connect to school wi-fi and you can download and try some of the free apps if you like.</a:t>
            </a:r>
          </a:p>
          <a:p>
            <a:endParaRPr lang="en-US" dirty="0"/>
          </a:p>
        </p:txBody>
      </p:sp>
      <p:sp>
        <p:nvSpPr>
          <p:cNvPr id="6" name="Content Placeholder 3">
            <a:extLst>
              <a:ext uri="{FF2B5EF4-FFF2-40B4-BE49-F238E27FC236}">
                <a16:creationId xmlns:a16="http://schemas.microsoft.com/office/drawing/2014/main" id="{04508899-24DA-BA41-91D4-FA8E8A49C3D4}"/>
              </a:ext>
            </a:extLst>
          </p:cNvPr>
          <p:cNvSpPr txBox="1">
            <a:spLocks/>
          </p:cNvSpPr>
          <p:nvPr/>
        </p:nvSpPr>
        <p:spPr>
          <a:xfrm>
            <a:off x="838198" y="3255425"/>
            <a:ext cx="10769866" cy="2998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400"/>
              <a:buNone/>
            </a:pPr>
            <a:r>
              <a:rPr lang="en-GB" sz="2800" b="1" i="0" u="sng" strike="noStrike" cap="none" dirty="0">
                <a:solidFill>
                  <a:schemeClr val="tx2"/>
                </a:solidFill>
                <a:ea typeface="PT Sans Narrow"/>
                <a:cs typeface="PT Sans Narrow"/>
                <a:sym typeface="PT Sans Narrow"/>
              </a:rPr>
              <a:t>FINISHED? WHAT PROBLEM IS YOUR GROUP GOING TO SOLVE?</a:t>
            </a:r>
            <a:endParaRPr lang="en-GB" b="1" u="sng" dirty="0">
              <a:solidFill>
                <a:schemeClr val="tx2"/>
              </a:solidFill>
              <a:ea typeface="PT Sans Narrow"/>
              <a:cs typeface="PT Sans Narrow"/>
              <a:sym typeface="PT Sans Narrow"/>
            </a:endParaRPr>
          </a:p>
          <a:p>
            <a:pPr lvl="0" algn="l" rtl="0">
              <a:spcBef>
                <a:spcPts val="0"/>
              </a:spcBef>
              <a:spcAft>
                <a:spcPts val="0"/>
              </a:spcAft>
              <a:buClr>
                <a:schemeClr val="tx1"/>
              </a:buClr>
              <a:buSzPts val="1250"/>
            </a:pPr>
            <a:r>
              <a:rPr lang="en-GB" sz="2400" dirty="0">
                <a:solidFill>
                  <a:srgbClr val="425563"/>
                </a:solidFill>
                <a:ea typeface="PT Sans Narrow"/>
                <a:cs typeface="PT Sans Narrow"/>
                <a:sym typeface="PT Sans Narrow"/>
              </a:rPr>
              <a:t>Working in mixed teams, max groups of  4.</a:t>
            </a:r>
          </a:p>
          <a:p>
            <a:pPr lvl="0" algn="l" rtl="0">
              <a:spcBef>
                <a:spcPts val="0"/>
              </a:spcBef>
              <a:spcAft>
                <a:spcPts val="0"/>
              </a:spcAft>
              <a:buClr>
                <a:schemeClr val="tx1"/>
              </a:buClr>
              <a:buSzPts val="1250"/>
            </a:pPr>
            <a:r>
              <a:rPr lang="en-GB" sz="2400" dirty="0">
                <a:solidFill>
                  <a:srgbClr val="425563"/>
                </a:solidFill>
                <a:ea typeface="PT Sans Narrow"/>
                <a:cs typeface="PT Sans Narrow"/>
                <a:sym typeface="PT Sans Narrow"/>
              </a:rPr>
              <a:t>Think about which area your team will focus on; managing own health, fitness and wellbeing (physically, mentally or both). </a:t>
            </a:r>
          </a:p>
          <a:p>
            <a:pPr lvl="0" algn="l" rtl="0">
              <a:spcBef>
                <a:spcPts val="0"/>
              </a:spcBef>
              <a:spcAft>
                <a:spcPts val="0"/>
              </a:spcAft>
              <a:buClr>
                <a:schemeClr val="tx1"/>
              </a:buClr>
              <a:buSzPts val="1250"/>
            </a:pPr>
            <a:r>
              <a:rPr lang="en-GB" sz="2400" dirty="0">
                <a:solidFill>
                  <a:srgbClr val="425563"/>
                </a:solidFill>
                <a:ea typeface="PT Sans Narrow"/>
                <a:cs typeface="PT Sans Narrow"/>
                <a:sym typeface="PT Sans Narrow"/>
              </a:rPr>
              <a:t>Research your chosen area to find problems that are affecting young people.</a:t>
            </a:r>
          </a:p>
          <a:p>
            <a:pPr lvl="0" algn="l" rtl="0">
              <a:spcBef>
                <a:spcPts val="0"/>
              </a:spcBef>
              <a:spcAft>
                <a:spcPts val="0"/>
              </a:spcAft>
              <a:buClr>
                <a:schemeClr val="tx1"/>
              </a:buClr>
              <a:buSzPts val="1250"/>
            </a:pPr>
            <a:r>
              <a:rPr lang="en-GB" sz="2400" dirty="0">
                <a:solidFill>
                  <a:srgbClr val="425563"/>
                </a:solidFill>
                <a:ea typeface="PT Sans Narrow"/>
                <a:cs typeface="PT Sans Narrow"/>
                <a:sym typeface="PT Sans Narrow"/>
              </a:rPr>
              <a:t>As a group decide which problem you are going to create a solution for. </a:t>
            </a:r>
          </a:p>
          <a:p>
            <a:pPr lvl="0" algn="l" rtl="0">
              <a:spcBef>
                <a:spcPts val="0"/>
              </a:spcBef>
              <a:spcAft>
                <a:spcPts val="0"/>
              </a:spcAft>
              <a:buClr>
                <a:schemeClr val="tx1"/>
              </a:buClr>
              <a:buSzPts val="1250"/>
            </a:pPr>
            <a:r>
              <a:rPr lang="en-GB" sz="2400" dirty="0">
                <a:solidFill>
                  <a:srgbClr val="425563"/>
                </a:solidFill>
                <a:ea typeface="PT Sans Narrow"/>
                <a:cs typeface="PT Sans Narrow"/>
                <a:sym typeface="PT Sans Narrow"/>
              </a:rPr>
              <a:t>Complete research around the problem you’d like to solve. Gather facts and figures to show how big the problem is and how it is relevant to young people.</a:t>
            </a:r>
            <a:endParaRPr lang="en-US" dirty="0">
              <a:solidFill>
                <a:srgbClr val="425563"/>
              </a:solidFill>
            </a:endParaRPr>
          </a:p>
        </p:txBody>
      </p:sp>
      <p:sp>
        <p:nvSpPr>
          <p:cNvPr id="2" name="TextBox 1">
            <a:extLst>
              <a:ext uri="{FF2B5EF4-FFF2-40B4-BE49-F238E27FC236}">
                <a16:creationId xmlns:a16="http://schemas.microsoft.com/office/drawing/2014/main" id="{0E5A7245-76A7-AD62-629B-96D879168FDF}"/>
              </a:ext>
            </a:extLst>
          </p:cNvPr>
          <p:cNvSpPr txBox="1"/>
          <p:nvPr/>
        </p:nvSpPr>
        <p:spPr>
          <a:xfrm>
            <a:off x="914400" y="2780912"/>
            <a:ext cx="6115986" cy="369332"/>
          </a:xfrm>
          <a:prstGeom prst="rect">
            <a:avLst/>
          </a:prstGeom>
          <a:noFill/>
        </p:spPr>
        <p:txBody>
          <a:bodyPr wrap="square">
            <a:spAutoFit/>
          </a:bodyPr>
          <a:lstStyle/>
          <a:p>
            <a:r>
              <a:rPr lang="en-GB" sz="1800" b="1" dirty="0">
                <a:solidFill>
                  <a:schemeClr val="lt1"/>
                </a:solidFill>
                <a:highlight>
                  <a:srgbClr val="C8C73C"/>
                </a:highlight>
                <a:latin typeface="Calibri"/>
                <a:ea typeface="Calibri"/>
                <a:cs typeface="Calibri"/>
                <a:sym typeface="Calibri"/>
              </a:rPr>
              <a:t> IMPORTANT: Ideas should be realistic. </a:t>
            </a:r>
            <a:endParaRPr lang="en-US" dirty="0"/>
          </a:p>
        </p:txBody>
      </p:sp>
    </p:spTree>
    <p:extLst>
      <p:ext uri="{BB962C8B-B14F-4D97-AF65-F5344CB8AC3E}">
        <p14:creationId xmlns:p14="http://schemas.microsoft.com/office/powerpoint/2010/main" val="13787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8" descr="Samsung Electronics" title="Samsung - Do What You Can't Brand Campaign Commercial 2018">
            <a:hlinkClick r:id="rId3"/>
          </p:cNvPr>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8" name="Google Shape;168;p28"/>
          <p:cNvSpPr txBox="1"/>
          <p:nvPr/>
        </p:nvSpPr>
        <p:spPr>
          <a:xfrm>
            <a:off x="0" y="6548223"/>
            <a:ext cx="9939200" cy="300000"/>
          </a:xfrm>
          <a:prstGeom prst="rect">
            <a:avLst/>
          </a:prstGeom>
          <a:noFill/>
          <a:ln>
            <a:noFill/>
          </a:ln>
        </p:spPr>
        <p:txBody>
          <a:bodyPr spcFirstLastPara="1" wrap="square" lIns="121900" tIns="121900" rIns="121900" bIns="121900" anchor="t" anchorCtr="0">
            <a:noAutofit/>
          </a:bodyPr>
          <a:lstStyle/>
          <a:p>
            <a:pPr>
              <a:buClr>
                <a:srgbClr val="000000"/>
              </a:buClr>
              <a:buSzPts val="500"/>
            </a:pPr>
            <a:r>
              <a:rPr lang="en" sz="667" i="1">
                <a:solidFill>
                  <a:srgbClr val="FFFFFF"/>
                </a:solidFill>
                <a:latin typeface="Roboto Mono"/>
                <a:ea typeface="Roboto Mono"/>
                <a:cs typeface="Roboto Mono"/>
                <a:sym typeface="Roboto Mono"/>
              </a:rPr>
              <a:t>Video credit to Samsung embedded from YouTube</a:t>
            </a:r>
            <a:endParaRPr sz="1600" b="1">
              <a:solidFill>
                <a:srgbClr val="FFFFFF"/>
              </a:solidFill>
              <a:latin typeface="PT Sans Narrow"/>
              <a:ea typeface="PT Sans Narrow"/>
              <a:cs typeface="PT Sans Narrow"/>
              <a:sym typeface="PT Sans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59E70C-9763-EDCB-AE9D-2A26A4685330}"/>
              </a:ext>
            </a:extLst>
          </p:cNvPr>
          <p:cNvSpPr>
            <a:spLocks noGrp="1"/>
          </p:cNvSpPr>
          <p:nvPr>
            <p:ph idx="1"/>
          </p:nvPr>
        </p:nvSpPr>
        <p:spPr>
          <a:xfrm>
            <a:off x="838200" y="1439917"/>
            <a:ext cx="10515600" cy="4824249"/>
          </a:xfrm>
        </p:spPr>
        <p:txBody>
          <a:bodyPr>
            <a:normAutofit fontScale="92500" lnSpcReduction="10000"/>
          </a:bodyPr>
          <a:lstStyle/>
          <a:p>
            <a:pPr lvl="0" algn="l" rtl="0">
              <a:lnSpc>
                <a:spcPct val="130000"/>
              </a:lnSpc>
              <a:spcBef>
                <a:spcPts val="0"/>
              </a:spcBef>
              <a:spcAft>
                <a:spcPts val="0"/>
              </a:spcAft>
              <a:buClr>
                <a:schemeClr val="tx1"/>
              </a:buClr>
              <a:buSzPts val="1400"/>
            </a:pPr>
            <a:r>
              <a:rPr lang="en-GB" sz="2000" dirty="0">
                <a:solidFill>
                  <a:schemeClr val="tx1"/>
                </a:solidFill>
                <a:ea typeface="PT Sans Narrow"/>
                <a:cs typeface="PT Sans Narrow"/>
                <a:sym typeface="PT Sans Narrow"/>
              </a:rPr>
              <a:t>Working in mixed teams </a:t>
            </a:r>
            <a:r>
              <a:rPr lang="en-GB" sz="2000" b="1" dirty="0">
                <a:solidFill>
                  <a:schemeClr val="tx1"/>
                </a:solidFill>
                <a:ea typeface="PT Sans Narrow"/>
                <a:cs typeface="PT Sans Narrow"/>
                <a:sym typeface="PT Sans Narrow"/>
              </a:rPr>
              <a:t>max groups of  4.</a:t>
            </a:r>
          </a:p>
          <a:p>
            <a:pPr lvl="0" algn="l" rtl="0">
              <a:lnSpc>
                <a:spcPct val="130000"/>
              </a:lnSpc>
              <a:spcBef>
                <a:spcPts val="0"/>
              </a:spcBef>
              <a:spcAft>
                <a:spcPts val="0"/>
              </a:spcAft>
              <a:buClr>
                <a:schemeClr val="tx1"/>
              </a:buClr>
              <a:buSzPts val="1400"/>
            </a:pPr>
            <a:r>
              <a:rPr lang="en-GB" sz="2000" dirty="0">
                <a:solidFill>
                  <a:schemeClr val="tx1"/>
                </a:solidFill>
                <a:ea typeface="PT Sans Narrow"/>
                <a:cs typeface="PT Sans Narrow"/>
                <a:sym typeface="PT Sans Narrow"/>
              </a:rPr>
              <a:t>Think about how your solution will improve the mental health and wellbeing of young people, especially when dealing with issues like peer pressure or bullying. </a:t>
            </a:r>
          </a:p>
          <a:p>
            <a:pPr lvl="0" algn="l" rtl="0">
              <a:lnSpc>
                <a:spcPct val="130000"/>
              </a:lnSpc>
              <a:spcBef>
                <a:spcPts val="0"/>
              </a:spcBef>
              <a:spcAft>
                <a:spcPts val="0"/>
              </a:spcAft>
              <a:buClr>
                <a:schemeClr val="tx1"/>
              </a:buClr>
              <a:buSzPts val="1200"/>
            </a:pPr>
            <a:r>
              <a:rPr lang="en-GB" sz="2000" dirty="0">
                <a:solidFill>
                  <a:schemeClr val="tx1"/>
                </a:solidFill>
                <a:ea typeface="PT Sans Narrow"/>
                <a:cs typeface="PT Sans Narrow"/>
                <a:sym typeface="PT Sans Narrow"/>
              </a:rPr>
              <a:t>Research your chosen area to find problems that are affecting young people.</a:t>
            </a:r>
          </a:p>
          <a:p>
            <a:pPr lvl="0" algn="l" rtl="0">
              <a:lnSpc>
                <a:spcPct val="130000"/>
              </a:lnSpc>
              <a:spcBef>
                <a:spcPts val="0"/>
              </a:spcBef>
              <a:spcAft>
                <a:spcPts val="0"/>
              </a:spcAft>
              <a:buClr>
                <a:schemeClr val="tx1"/>
              </a:buClr>
              <a:buSzPts val="1200"/>
            </a:pPr>
            <a:r>
              <a:rPr lang="en-GB" sz="2000" dirty="0">
                <a:solidFill>
                  <a:schemeClr val="tx1"/>
                </a:solidFill>
                <a:ea typeface="PT Sans Narrow"/>
                <a:cs typeface="PT Sans Narrow"/>
                <a:sym typeface="PT Sans Narrow"/>
              </a:rPr>
              <a:t>As a group decide which problem you are going to create a solution for. </a:t>
            </a:r>
          </a:p>
          <a:p>
            <a:pPr lvl="0" algn="l" rtl="0">
              <a:lnSpc>
                <a:spcPct val="130000"/>
              </a:lnSpc>
              <a:spcBef>
                <a:spcPts val="0"/>
              </a:spcBef>
              <a:spcAft>
                <a:spcPts val="0"/>
              </a:spcAft>
              <a:buClr>
                <a:schemeClr val="tx1"/>
              </a:buClr>
              <a:buSzPts val="1200"/>
            </a:pPr>
            <a:r>
              <a:rPr lang="en-GB" sz="2000" dirty="0">
                <a:solidFill>
                  <a:schemeClr val="tx1"/>
                </a:solidFill>
                <a:ea typeface="PT Sans Narrow"/>
                <a:cs typeface="PT Sans Narrow"/>
                <a:sym typeface="PT Sans Narrow"/>
              </a:rPr>
              <a:t>Complete research around the problem you’d like to solve. Gather facts and figures to show how big the problem is and how it is relevant to young people.</a:t>
            </a:r>
            <a:endParaRPr lang="en-GB" sz="2000" dirty="0">
              <a:solidFill>
                <a:schemeClr val="tx1"/>
              </a:solidFill>
              <a:ea typeface="Calibri"/>
              <a:cs typeface="Calibri"/>
              <a:sym typeface="Calibri"/>
            </a:endParaRPr>
          </a:p>
          <a:p>
            <a:pPr marL="0" indent="0">
              <a:buNone/>
            </a:pPr>
            <a:r>
              <a:rPr lang="en-GB" sz="2400" b="1" dirty="0">
                <a:solidFill>
                  <a:schemeClr val="lt1"/>
                </a:solidFill>
                <a:highlight>
                  <a:srgbClr val="C8C73C"/>
                </a:highlight>
                <a:latin typeface="Calibri"/>
                <a:ea typeface="Calibri"/>
                <a:cs typeface="Calibri"/>
                <a:sym typeface="Calibri"/>
              </a:rPr>
              <a:t> IMPORTANT: Ideas should be realistic. </a:t>
            </a:r>
          </a:p>
          <a:p>
            <a:pPr marL="0" indent="0">
              <a:buClr>
                <a:schemeClr val="tx1"/>
              </a:buClr>
              <a:buNone/>
            </a:pPr>
            <a:endParaRPr lang="en-GB" sz="2400" b="1" dirty="0">
              <a:solidFill>
                <a:schemeClr val="tx1"/>
              </a:solidFill>
              <a:latin typeface="Calibri"/>
              <a:cs typeface="Calibri"/>
              <a:sym typeface="PT Sans Narrow"/>
            </a:endParaRPr>
          </a:p>
          <a:p>
            <a:pPr marL="0" indent="0">
              <a:buClr>
                <a:schemeClr val="tx1"/>
              </a:buClr>
              <a:buNone/>
            </a:pPr>
            <a:r>
              <a:rPr lang="en-GB" sz="2400" b="1" dirty="0">
                <a:solidFill>
                  <a:schemeClr val="tx2"/>
                </a:solidFill>
                <a:latin typeface="Calibri"/>
                <a:cs typeface="Calibri"/>
                <a:sym typeface="PT Sans Narrow"/>
              </a:rPr>
              <a:t>FINISHED?</a:t>
            </a:r>
            <a:endParaRPr lang="en-GB" sz="2400" b="1" dirty="0">
              <a:solidFill>
                <a:schemeClr val="tx2"/>
              </a:solidFill>
              <a:latin typeface="Calibri"/>
              <a:cs typeface="Calibri"/>
              <a:sym typeface="Calibri"/>
            </a:endParaRPr>
          </a:p>
          <a:p>
            <a:pPr lvl="0" algn="l" rtl="0">
              <a:spcBef>
                <a:spcPts val="0"/>
              </a:spcBef>
              <a:spcAft>
                <a:spcPts val="0"/>
              </a:spcAft>
              <a:buClr>
                <a:schemeClr val="tx1"/>
              </a:buClr>
              <a:buSzPts val="1300"/>
            </a:pPr>
            <a:r>
              <a:rPr lang="en-GB" sz="2000" dirty="0">
                <a:solidFill>
                  <a:schemeClr val="tx1"/>
                </a:solidFill>
                <a:ea typeface="PT Sans Narrow"/>
                <a:cs typeface="PT Sans Narrow"/>
                <a:sym typeface="PT Sans Narrow"/>
              </a:rPr>
              <a:t>Now begin to think about how this problem could be solved with technology. </a:t>
            </a:r>
          </a:p>
          <a:p>
            <a:pPr lvl="0" algn="l" rtl="0">
              <a:spcBef>
                <a:spcPts val="0"/>
              </a:spcBef>
              <a:spcAft>
                <a:spcPts val="0"/>
              </a:spcAft>
              <a:buClr>
                <a:schemeClr val="tx1"/>
              </a:buClr>
              <a:buSzPts val="1300"/>
            </a:pPr>
            <a:r>
              <a:rPr lang="en-GB" sz="2000" b="1" dirty="0">
                <a:solidFill>
                  <a:schemeClr val="tx1"/>
                </a:solidFill>
                <a:ea typeface="PT Sans Narrow"/>
                <a:cs typeface="PT Sans Narrow"/>
                <a:sym typeface="PT Sans Narrow"/>
              </a:rPr>
              <a:t>Remember your solution needs to be realistic</a:t>
            </a:r>
          </a:p>
          <a:p>
            <a:pPr marL="0" indent="0">
              <a:buNone/>
            </a:pPr>
            <a:r>
              <a:rPr lang="en-GB" sz="2000" b="1" dirty="0">
                <a:solidFill>
                  <a:schemeClr val="lt1"/>
                </a:solidFill>
                <a:highlight>
                  <a:srgbClr val="C8C73C"/>
                </a:highlight>
                <a:latin typeface="Calibri"/>
                <a:ea typeface="Calibri"/>
                <a:cs typeface="Calibri"/>
                <a:sym typeface="Calibri"/>
              </a:rPr>
              <a:t>JUDGES TIP: Think about what health and care problem does your idea solve? And why it is important to health and care of young people? IMPORTANT: Ideas should be realistic.</a:t>
            </a:r>
            <a:endParaRPr lang="en-US" sz="2000" dirty="0"/>
          </a:p>
        </p:txBody>
      </p:sp>
      <p:sp>
        <p:nvSpPr>
          <p:cNvPr id="3" name="Title 2">
            <a:extLst>
              <a:ext uri="{FF2B5EF4-FFF2-40B4-BE49-F238E27FC236}">
                <a16:creationId xmlns:a16="http://schemas.microsoft.com/office/drawing/2014/main" id="{CCA774FC-059E-CFD7-741B-05323FFAED05}"/>
              </a:ext>
            </a:extLst>
          </p:cNvPr>
          <p:cNvSpPr>
            <a:spLocks noGrp="1"/>
          </p:cNvSpPr>
          <p:nvPr>
            <p:ph type="title"/>
          </p:nvPr>
        </p:nvSpPr>
        <p:spPr/>
        <p:txBody>
          <a:bodyPr/>
          <a:lstStyle/>
          <a:p>
            <a:r>
              <a:rPr lang="en-US" dirty="0">
                <a:solidFill>
                  <a:schemeClr val="tx2"/>
                </a:solidFill>
              </a:rPr>
              <a:t>Identify Problem</a:t>
            </a:r>
          </a:p>
        </p:txBody>
      </p:sp>
      <p:pic>
        <p:nvPicPr>
          <p:cNvPr id="5" name="Picture 4" descr="A blue magnifying glass&#10;&#10;Description automatically generated">
            <a:extLst>
              <a:ext uri="{FF2B5EF4-FFF2-40B4-BE49-F238E27FC236}">
                <a16:creationId xmlns:a16="http://schemas.microsoft.com/office/drawing/2014/main" id="{261B321C-1DB8-1CFC-9F25-324C755B8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367" y="226389"/>
            <a:ext cx="1208564" cy="1213528"/>
          </a:xfrm>
          <a:prstGeom prst="rect">
            <a:avLst/>
          </a:prstGeom>
        </p:spPr>
      </p:pic>
    </p:spTree>
    <p:extLst>
      <p:ext uri="{BB962C8B-B14F-4D97-AF65-F5344CB8AC3E}">
        <p14:creationId xmlns:p14="http://schemas.microsoft.com/office/powerpoint/2010/main" val="34747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C91B4-4A38-5F10-BAB2-ACC6E376CA12}"/>
              </a:ext>
            </a:extLst>
          </p:cNvPr>
          <p:cNvSpPr>
            <a:spLocks noGrp="1"/>
          </p:cNvSpPr>
          <p:nvPr>
            <p:ph type="title"/>
          </p:nvPr>
        </p:nvSpPr>
        <p:spPr>
          <a:xfrm>
            <a:off x="880240" y="281045"/>
            <a:ext cx="10168466" cy="1325563"/>
          </a:xfrm>
        </p:spPr>
        <p:txBody>
          <a:bodyPr/>
          <a:lstStyle/>
          <a:p>
            <a:r>
              <a:rPr lang="en-US" dirty="0">
                <a:solidFill>
                  <a:schemeClr val="tx2"/>
                </a:solidFill>
              </a:rPr>
              <a:t>Design a Solution</a:t>
            </a:r>
          </a:p>
        </p:txBody>
      </p:sp>
      <p:sp>
        <p:nvSpPr>
          <p:cNvPr id="2" name="Content Placeholder 1">
            <a:extLst>
              <a:ext uri="{FF2B5EF4-FFF2-40B4-BE49-F238E27FC236}">
                <a16:creationId xmlns:a16="http://schemas.microsoft.com/office/drawing/2014/main" id="{2B3E6F82-0733-7F3E-79C9-83CB5F0D8656}"/>
              </a:ext>
            </a:extLst>
          </p:cNvPr>
          <p:cNvSpPr>
            <a:spLocks noGrp="1"/>
          </p:cNvSpPr>
          <p:nvPr>
            <p:ph sz="half" idx="4294967295"/>
          </p:nvPr>
        </p:nvSpPr>
        <p:spPr>
          <a:xfrm>
            <a:off x="956440" y="4300436"/>
            <a:ext cx="5181600" cy="2069098"/>
          </a:xfrm>
        </p:spPr>
        <p:txBody>
          <a:bodyPr>
            <a:normAutofit/>
          </a:bodyPr>
          <a:lstStyle/>
          <a:p>
            <a:pPr marL="0" indent="0">
              <a:buNone/>
            </a:pPr>
            <a:r>
              <a:rPr lang="en-GB" sz="2000" b="1" i="0" u="none" strike="noStrike" cap="none" dirty="0">
                <a:solidFill>
                  <a:schemeClr val="tx2"/>
                </a:solidFill>
                <a:ea typeface="PT Sans Narrow"/>
                <a:cs typeface="PT Sans Narrow"/>
                <a:sym typeface="PT Sans Narrow"/>
              </a:rPr>
              <a:t>THINGS TO THINK ABOUT</a:t>
            </a:r>
          </a:p>
          <a:p>
            <a:pPr marR="0" lvl="0" algn="l" rtl="0">
              <a:lnSpc>
                <a:spcPct val="100000"/>
              </a:lnSpc>
              <a:spcBef>
                <a:spcPts val="0"/>
              </a:spcBef>
              <a:spcAft>
                <a:spcPts val="0"/>
              </a:spcAft>
              <a:buClr>
                <a:schemeClr val="tx1"/>
              </a:buClr>
              <a:buSzPts val="1200"/>
            </a:pPr>
            <a:r>
              <a:rPr lang="en-GB" sz="2000" b="0" i="0" u="none" strike="noStrike" cap="none" dirty="0">
                <a:solidFill>
                  <a:schemeClr val="tx1"/>
                </a:solidFill>
                <a:ea typeface="PT Sans Narrow"/>
                <a:cs typeface="PT Sans Narrow"/>
                <a:sym typeface="PT Sans Narrow"/>
              </a:rPr>
              <a:t>How will people use your solution? </a:t>
            </a:r>
          </a:p>
          <a:p>
            <a:pPr marR="0" lvl="0" algn="l" rtl="0">
              <a:lnSpc>
                <a:spcPct val="100000"/>
              </a:lnSpc>
              <a:spcBef>
                <a:spcPts val="0"/>
              </a:spcBef>
              <a:spcAft>
                <a:spcPts val="0"/>
              </a:spcAft>
              <a:buClr>
                <a:schemeClr val="tx1"/>
              </a:buClr>
              <a:buSzPts val="1200"/>
            </a:pPr>
            <a:r>
              <a:rPr lang="en-GB" sz="2000" b="0" i="0" u="none" strike="noStrike" cap="none" dirty="0">
                <a:solidFill>
                  <a:schemeClr val="tx1"/>
                </a:solidFill>
                <a:ea typeface="PT Sans Narrow"/>
                <a:cs typeface="PT Sans Narrow"/>
                <a:sym typeface="PT Sans Narrow"/>
              </a:rPr>
              <a:t>What will it look like? </a:t>
            </a:r>
          </a:p>
          <a:p>
            <a:pPr marR="0" lvl="0" algn="l" rtl="0">
              <a:lnSpc>
                <a:spcPct val="100000"/>
              </a:lnSpc>
              <a:spcBef>
                <a:spcPts val="0"/>
              </a:spcBef>
              <a:spcAft>
                <a:spcPts val="0"/>
              </a:spcAft>
              <a:buClr>
                <a:schemeClr val="tx1"/>
              </a:buClr>
              <a:buSzPts val="1200"/>
            </a:pPr>
            <a:r>
              <a:rPr lang="en-GB" sz="2000" b="0" i="0" u="none" strike="noStrike" cap="none" dirty="0">
                <a:solidFill>
                  <a:schemeClr val="tx1"/>
                </a:solidFill>
                <a:ea typeface="PT Sans Narrow"/>
                <a:cs typeface="PT Sans Narrow"/>
                <a:sym typeface="PT Sans Narrow"/>
              </a:rPr>
              <a:t>How will it be used? </a:t>
            </a:r>
          </a:p>
          <a:p>
            <a:pPr marR="0" lvl="0" algn="l" rtl="0">
              <a:lnSpc>
                <a:spcPct val="100000"/>
              </a:lnSpc>
              <a:spcBef>
                <a:spcPts val="0"/>
              </a:spcBef>
              <a:spcAft>
                <a:spcPts val="0"/>
              </a:spcAft>
              <a:buClr>
                <a:schemeClr val="tx1"/>
              </a:buClr>
              <a:buSzPts val="1200"/>
            </a:pPr>
            <a:r>
              <a:rPr lang="en-GB" sz="2000" b="0" i="0" u="none" strike="noStrike" cap="none" dirty="0">
                <a:solidFill>
                  <a:schemeClr val="tx1"/>
                </a:solidFill>
                <a:ea typeface="PT Sans Narrow"/>
                <a:cs typeface="PT Sans Narrow"/>
                <a:sym typeface="PT Sans Narrow"/>
              </a:rPr>
              <a:t>What technology will it use? </a:t>
            </a:r>
          </a:p>
          <a:p>
            <a:pPr marR="0" lvl="0" algn="l" rtl="0">
              <a:lnSpc>
                <a:spcPct val="100000"/>
              </a:lnSpc>
              <a:spcBef>
                <a:spcPts val="0"/>
              </a:spcBef>
              <a:spcAft>
                <a:spcPts val="0"/>
              </a:spcAft>
              <a:buClr>
                <a:schemeClr val="tx1"/>
              </a:buClr>
              <a:buSzPts val="1200"/>
            </a:pPr>
            <a:r>
              <a:rPr lang="en-GB" sz="2000" b="0" i="0" u="none" strike="noStrike" cap="none" dirty="0">
                <a:solidFill>
                  <a:schemeClr val="tx1"/>
                </a:solidFill>
                <a:ea typeface="PT Sans Narrow"/>
                <a:cs typeface="PT Sans Narrow"/>
                <a:sym typeface="PT Sans Narrow"/>
              </a:rPr>
              <a:t>How will it work?</a:t>
            </a:r>
            <a:endParaRPr lang="en-GB" sz="2000" b="1" i="0" u="none" strike="noStrike" cap="none" dirty="0">
              <a:solidFill>
                <a:schemeClr val="tx1"/>
              </a:solidFill>
              <a:ea typeface="PT Sans Narrow"/>
              <a:cs typeface="PT Sans Narrow"/>
              <a:sym typeface="PT Sans Narrow"/>
            </a:endParaRPr>
          </a:p>
          <a:p>
            <a:endParaRPr lang="en-US" dirty="0">
              <a:solidFill>
                <a:schemeClr val="tx1"/>
              </a:solidFill>
            </a:endParaRPr>
          </a:p>
        </p:txBody>
      </p:sp>
      <p:sp>
        <p:nvSpPr>
          <p:cNvPr id="3" name="Content Placeholder 2">
            <a:extLst>
              <a:ext uri="{FF2B5EF4-FFF2-40B4-BE49-F238E27FC236}">
                <a16:creationId xmlns:a16="http://schemas.microsoft.com/office/drawing/2014/main" id="{41417235-4053-1080-B0FF-097A93AAC02C}"/>
              </a:ext>
            </a:extLst>
          </p:cNvPr>
          <p:cNvSpPr>
            <a:spLocks noGrp="1"/>
          </p:cNvSpPr>
          <p:nvPr>
            <p:ph sz="half" idx="4294967295"/>
          </p:nvPr>
        </p:nvSpPr>
        <p:spPr>
          <a:xfrm>
            <a:off x="6176140" y="4300435"/>
            <a:ext cx="5181600" cy="2069098"/>
          </a:xfrm>
        </p:spPr>
        <p:txBody>
          <a:bodyPr>
            <a:normAutofit fontScale="55000" lnSpcReduction="20000"/>
          </a:bodyPr>
          <a:lstStyle/>
          <a:p>
            <a:pPr marL="0" indent="0">
              <a:buNone/>
            </a:pPr>
            <a:r>
              <a:rPr lang="en-GB" sz="3600" b="1" i="0" u="none" strike="noStrike" cap="none" dirty="0">
                <a:solidFill>
                  <a:schemeClr val="tx2"/>
                </a:solidFill>
                <a:ea typeface="PT Sans Narrow"/>
                <a:cs typeface="PT Sans Narrow"/>
                <a:sym typeface="PT Sans Narrow"/>
              </a:rPr>
              <a:t>FINISHED? </a:t>
            </a:r>
          </a:p>
          <a:p>
            <a:pPr marR="0" lvl="0" algn="l" rtl="0">
              <a:lnSpc>
                <a:spcPct val="100000"/>
              </a:lnSpc>
              <a:spcBef>
                <a:spcPts val="0"/>
              </a:spcBef>
              <a:spcAft>
                <a:spcPts val="0"/>
              </a:spcAft>
              <a:buClr>
                <a:schemeClr val="tx1"/>
              </a:buClr>
              <a:buSzPts val="1200"/>
            </a:pPr>
            <a:r>
              <a:rPr lang="en-GB" sz="3600" b="0" i="0" u="none" strike="noStrike" cap="none" dirty="0">
                <a:solidFill>
                  <a:schemeClr val="tx1"/>
                </a:solidFill>
                <a:ea typeface="PT Sans Narrow"/>
                <a:cs typeface="PT Sans Narrow"/>
                <a:sym typeface="PT Sans Narrow"/>
              </a:rPr>
              <a:t>Now your team has come up with an idea and finished designing a solution you can begin to work on the pitch for your solution. </a:t>
            </a:r>
          </a:p>
          <a:p>
            <a:pPr marR="0" lvl="0" algn="l" rtl="0">
              <a:lnSpc>
                <a:spcPct val="100000"/>
              </a:lnSpc>
              <a:spcBef>
                <a:spcPts val="0"/>
              </a:spcBef>
              <a:spcAft>
                <a:spcPts val="0"/>
              </a:spcAft>
              <a:buClr>
                <a:schemeClr val="tx1"/>
              </a:buClr>
              <a:buSzPts val="1200"/>
            </a:pPr>
            <a:r>
              <a:rPr lang="en-GB" sz="3600" b="0" i="0" u="none" strike="noStrike" cap="none" dirty="0">
                <a:solidFill>
                  <a:schemeClr val="tx1"/>
                </a:solidFill>
                <a:ea typeface="PT Sans Narrow"/>
                <a:cs typeface="PT Sans Narrow"/>
                <a:sym typeface="PT Sans Narrow"/>
              </a:rPr>
              <a:t>You should create drawings/diagrams to show what it would look like (</a:t>
            </a:r>
            <a:r>
              <a:rPr lang="en-GB" sz="3600" b="1" i="0" u="none" strike="noStrike" cap="none" dirty="0">
                <a:solidFill>
                  <a:schemeClr val="tx1"/>
                </a:solidFill>
                <a:ea typeface="PT Sans Narrow"/>
                <a:cs typeface="PT Sans Narrow"/>
                <a:sym typeface="PT Sans Narrow"/>
              </a:rPr>
              <a:t>no more than 4)</a:t>
            </a:r>
            <a:r>
              <a:rPr lang="en-GB" sz="3600" b="0" i="0" u="none" strike="noStrike" cap="none" dirty="0">
                <a:solidFill>
                  <a:schemeClr val="tx1"/>
                </a:solidFill>
                <a:ea typeface="PT Sans Narrow"/>
                <a:cs typeface="PT Sans Narrow"/>
                <a:sym typeface="PT Sans Narrow"/>
              </a:rPr>
              <a:t>.</a:t>
            </a:r>
          </a:p>
          <a:p>
            <a:pPr marR="0" lvl="0" algn="l" rtl="0">
              <a:lnSpc>
                <a:spcPct val="100000"/>
              </a:lnSpc>
              <a:spcBef>
                <a:spcPts val="0"/>
              </a:spcBef>
              <a:spcAft>
                <a:spcPts val="0"/>
              </a:spcAft>
              <a:buClr>
                <a:schemeClr val="tx1"/>
              </a:buClr>
              <a:buSzPts val="1200"/>
            </a:pPr>
            <a:r>
              <a:rPr lang="en-GB" sz="3600" b="0" i="0" u="none" strike="noStrike" cap="none" dirty="0">
                <a:solidFill>
                  <a:schemeClr val="tx1"/>
                </a:solidFill>
                <a:ea typeface="PT Sans Narrow"/>
                <a:cs typeface="PT Sans Narrow"/>
                <a:sym typeface="PT Sans Narrow"/>
              </a:rPr>
              <a:t>Create a presentation or a video explaining your solution.</a:t>
            </a:r>
          </a:p>
        </p:txBody>
      </p:sp>
      <p:sp>
        <p:nvSpPr>
          <p:cNvPr id="5" name="Content Placeholder 2">
            <a:extLst>
              <a:ext uri="{FF2B5EF4-FFF2-40B4-BE49-F238E27FC236}">
                <a16:creationId xmlns:a16="http://schemas.microsoft.com/office/drawing/2014/main" id="{41417235-4053-1080-B0FF-097A93AAC02C}"/>
              </a:ext>
            </a:extLst>
          </p:cNvPr>
          <p:cNvSpPr>
            <a:spLocks noGrp="1"/>
          </p:cNvSpPr>
          <p:nvPr/>
        </p:nvSpPr>
        <p:spPr>
          <a:xfrm>
            <a:off x="838199" y="1941920"/>
            <a:ext cx="10515601" cy="2239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C8BC7918-267E-1A9F-CAC6-8E0463D5E8AE}"/>
              </a:ext>
            </a:extLst>
          </p:cNvPr>
          <p:cNvSpPr txBox="1"/>
          <p:nvPr/>
        </p:nvSpPr>
        <p:spPr>
          <a:xfrm>
            <a:off x="880239" y="1332703"/>
            <a:ext cx="10515601" cy="3170099"/>
          </a:xfrm>
          <a:prstGeom prst="rect">
            <a:avLst/>
          </a:prstGeom>
          <a:noFill/>
        </p:spPr>
        <p:txBody>
          <a:bodyPr wrap="square" rtlCol="0">
            <a:spAutoFit/>
          </a:bodyPr>
          <a:lstStyle/>
          <a:p>
            <a:pPr marL="342900" lvl="0" indent="-342900" algn="l" rtl="0">
              <a:lnSpc>
                <a:spcPct val="130000"/>
              </a:lnSpc>
              <a:spcBef>
                <a:spcPts val="0"/>
              </a:spcBef>
              <a:spcAft>
                <a:spcPts val="0"/>
              </a:spcAft>
              <a:buClr>
                <a:schemeClr val="tx1"/>
              </a:buClr>
              <a:buSzPts val="1300"/>
              <a:buFont typeface="Arial" panose="020B0604020202020204" pitchFamily="34" charset="0"/>
              <a:buChar char="•"/>
            </a:pPr>
            <a:r>
              <a:rPr lang="en-GB" sz="2000" dirty="0">
                <a:latin typeface="Calibri"/>
                <a:ea typeface="Calibri"/>
                <a:cs typeface="Calibri"/>
                <a:sym typeface="Calibri"/>
              </a:rPr>
              <a:t>Work as a team to come up with potential ideas to solve the problem. </a:t>
            </a:r>
          </a:p>
          <a:p>
            <a:pPr marL="342900" lvl="0" indent="-342900" algn="l" rtl="0">
              <a:lnSpc>
                <a:spcPct val="130000"/>
              </a:lnSpc>
              <a:spcBef>
                <a:spcPts val="0"/>
              </a:spcBef>
              <a:spcAft>
                <a:spcPts val="0"/>
              </a:spcAft>
              <a:buClr>
                <a:schemeClr val="tx1"/>
              </a:buClr>
              <a:buSzPts val="1300"/>
              <a:buFont typeface="Arial" panose="020B0604020202020204" pitchFamily="34" charset="0"/>
              <a:buChar char="•"/>
            </a:pPr>
            <a:r>
              <a:rPr lang="en-GB" sz="2000" dirty="0">
                <a:latin typeface="Calibri"/>
                <a:ea typeface="Calibri"/>
                <a:cs typeface="Calibri"/>
                <a:sym typeface="Calibri"/>
              </a:rPr>
              <a:t>Use planning document </a:t>
            </a:r>
            <a:r>
              <a:rPr lang="en-GB" sz="2000" b="1" u="sng" dirty="0">
                <a:latin typeface="Calibri"/>
                <a:ea typeface="Calibri"/>
                <a:cs typeface="Calibri"/>
                <a:sym typeface="Calibri"/>
                <a:hlinkClick r:id="rId3">
                  <a:extLst>
                    <a:ext uri="{A12FA001-AC4F-418D-AE19-62706E023703}">
                      <ahyp:hlinkClr xmlns:ahyp="http://schemas.microsoft.com/office/drawing/2018/hyperlinkcolor" val="tx"/>
                    </a:ext>
                  </a:extLst>
                </a:hlinkClick>
              </a:rPr>
              <a:t>bit.ly/DHIDesigningASolution </a:t>
            </a:r>
            <a:endParaRPr lang="en-GB" sz="2000" b="1" dirty="0">
              <a:latin typeface="Calibri"/>
              <a:ea typeface="Calibri"/>
              <a:cs typeface="Calibri"/>
              <a:sym typeface="Calibri"/>
            </a:endParaRPr>
          </a:p>
          <a:p>
            <a:pPr marL="342900" lvl="0" indent="-342900" algn="l" rtl="0">
              <a:lnSpc>
                <a:spcPct val="130000"/>
              </a:lnSpc>
              <a:spcBef>
                <a:spcPts val="0"/>
              </a:spcBef>
              <a:spcAft>
                <a:spcPts val="0"/>
              </a:spcAft>
              <a:buClr>
                <a:schemeClr val="tx1"/>
              </a:buClr>
              <a:buSzPts val="1300"/>
              <a:buFont typeface="Arial" panose="020B0604020202020204" pitchFamily="34" charset="0"/>
              <a:buChar char="•"/>
            </a:pPr>
            <a:r>
              <a:rPr lang="en-GB" sz="2000" dirty="0">
                <a:latin typeface="Calibri"/>
                <a:ea typeface="Calibri"/>
                <a:cs typeface="Calibri"/>
                <a:sym typeface="Calibri"/>
              </a:rPr>
              <a:t>Focus on the following questions:</a:t>
            </a:r>
          </a:p>
          <a:p>
            <a:pPr marL="342900" lvl="1" indent="-196850" algn="l" rtl="0">
              <a:lnSpc>
                <a:spcPct val="130000"/>
              </a:lnSpc>
              <a:spcBef>
                <a:spcPts val="0"/>
              </a:spcBef>
              <a:spcAft>
                <a:spcPts val="0"/>
              </a:spcAft>
              <a:buClr>
                <a:schemeClr val="tx1"/>
              </a:buClr>
              <a:buSzPts val="1300"/>
              <a:buFont typeface="Calibri"/>
              <a:buChar char="○"/>
            </a:pPr>
            <a:r>
              <a:rPr lang="en-GB" sz="2000" dirty="0">
                <a:latin typeface="Calibri"/>
                <a:ea typeface="Calibri"/>
                <a:cs typeface="Calibri"/>
                <a:sym typeface="Calibri"/>
              </a:rPr>
              <a:t>What health and care problem does it solve?</a:t>
            </a:r>
          </a:p>
          <a:p>
            <a:pPr marL="342900" lvl="1" indent="-196850" algn="l" rtl="0">
              <a:lnSpc>
                <a:spcPct val="130000"/>
              </a:lnSpc>
              <a:spcBef>
                <a:spcPts val="0"/>
              </a:spcBef>
              <a:spcAft>
                <a:spcPts val="0"/>
              </a:spcAft>
              <a:buClr>
                <a:schemeClr val="tx1"/>
              </a:buClr>
              <a:buSzPts val="1300"/>
              <a:buFont typeface="Calibri"/>
              <a:buChar char="○"/>
            </a:pPr>
            <a:r>
              <a:rPr lang="en-GB" sz="2000" dirty="0">
                <a:latin typeface="Calibri"/>
                <a:ea typeface="Calibri"/>
                <a:cs typeface="Calibri"/>
                <a:sym typeface="Calibri"/>
              </a:rPr>
              <a:t>Why is this important?</a:t>
            </a:r>
          </a:p>
          <a:p>
            <a:pPr marL="342900" lvl="1" indent="-196850" algn="l" rtl="0">
              <a:lnSpc>
                <a:spcPct val="130000"/>
              </a:lnSpc>
              <a:spcBef>
                <a:spcPts val="0"/>
              </a:spcBef>
              <a:spcAft>
                <a:spcPts val="0"/>
              </a:spcAft>
              <a:buClr>
                <a:schemeClr val="tx1"/>
              </a:buClr>
              <a:buSzPts val="1300"/>
              <a:buFont typeface="Calibri"/>
              <a:buChar char="○"/>
            </a:pPr>
            <a:r>
              <a:rPr lang="en-GB" sz="2000" dirty="0">
                <a:latin typeface="Calibri"/>
                <a:ea typeface="Calibri"/>
                <a:cs typeface="Calibri"/>
                <a:sym typeface="Calibri"/>
              </a:rPr>
              <a:t>Your solution and how it works.</a:t>
            </a:r>
          </a:p>
          <a:p>
            <a:pPr marL="342900" lvl="1" indent="-196850" algn="l" rtl="0">
              <a:lnSpc>
                <a:spcPct val="130000"/>
              </a:lnSpc>
              <a:spcBef>
                <a:spcPts val="0"/>
              </a:spcBef>
              <a:spcAft>
                <a:spcPts val="0"/>
              </a:spcAft>
              <a:buClr>
                <a:schemeClr val="tx1"/>
              </a:buClr>
              <a:buSzPts val="1300"/>
              <a:buFont typeface="PT Sans Narrow"/>
              <a:buChar char="○"/>
            </a:pPr>
            <a:r>
              <a:rPr lang="en-GB" sz="2000" dirty="0">
                <a:latin typeface="Calibri"/>
                <a:ea typeface="Calibri"/>
                <a:cs typeface="Calibri"/>
                <a:sym typeface="Calibri"/>
              </a:rPr>
              <a:t>What technology is needed? For some ideas go to </a:t>
            </a:r>
            <a:r>
              <a:rPr lang="en-GB" sz="2000" b="1" u="sng" dirty="0">
                <a:latin typeface="Calibri"/>
                <a:ea typeface="Calibri"/>
                <a:cs typeface="Calibri"/>
                <a:sym typeface="Calibri"/>
                <a:hlinkClick r:id="rId4">
                  <a:extLst>
                    <a:ext uri="{A12FA001-AC4F-418D-AE19-62706E023703}">
                      <ahyp:hlinkClr xmlns:ahyp="http://schemas.microsoft.com/office/drawing/2018/hyperlinkcolor" val="tx"/>
                    </a:ext>
                  </a:extLst>
                </a:hlinkClick>
              </a:rPr>
              <a:t>bit.ly/DHIExploringTechnology</a:t>
            </a:r>
            <a:r>
              <a:rPr lang="en-GB" sz="2000" b="1" dirty="0">
                <a:latin typeface="Calibri"/>
                <a:ea typeface="Calibri"/>
                <a:cs typeface="Calibri"/>
                <a:sym typeface="Calibri"/>
              </a:rPr>
              <a:t> </a:t>
            </a:r>
            <a:endParaRPr lang="en-GB" sz="2000" dirty="0">
              <a:latin typeface="Calibri"/>
              <a:ea typeface="Calibri"/>
              <a:cs typeface="Calibri"/>
              <a:sym typeface="Calibri"/>
            </a:endParaRPr>
          </a:p>
          <a:p>
            <a:endParaRPr lang="en-US" dirty="0"/>
          </a:p>
        </p:txBody>
      </p:sp>
      <p:sp>
        <p:nvSpPr>
          <p:cNvPr id="9" name="TextBox 8">
            <a:extLst>
              <a:ext uri="{FF2B5EF4-FFF2-40B4-BE49-F238E27FC236}">
                <a16:creationId xmlns:a16="http://schemas.microsoft.com/office/drawing/2014/main" id="{AE0C6ED8-57FE-0B3A-6624-A0B53704F001}"/>
              </a:ext>
            </a:extLst>
          </p:cNvPr>
          <p:cNvSpPr txBox="1"/>
          <p:nvPr/>
        </p:nvSpPr>
        <p:spPr>
          <a:xfrm>
            <a:off x="389744" y="6453613"/>
            <a:ext cx="11802255" cy="338554"/>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200"/>
              <a:buFont typeface="Arial"/>
              <a:buNone/>
            </a:pPr>
            <a:r>
              <a:rPr lang="en-GB" sz="1600" b="1" i="1" u="none" strike="noStrike" cap="none" dirty="0">
                <a:solidFill>
                  <a:schemeClr val="bg1"/>
                </a:solidFill>
                <a:highlight>
                  <a:srgbClr val="C8C73C"/>
                </a:highlight>
                <a:ea typeface="PT Sans Narrow"/>
                <a:cs typeface="PT Sans Narrow"/>
                <a:sym typeface="PT Sans Narrow"/>
              </a:rPr>
              <a:t>JUDGES TIP: Describe your idea and how it works, you should try to create something that helps the judges clearly understand your idea.</a:t>
            </a:r>
            <a:endParaRPr lang="en-GB" sz="1600" b="1" i="1" u="none" strike="noStrike" cap="none" dirty="0">
              <a:solidFill>
                <a:schemeClr val="bg1"/>
              </a:solidFill>
              <a:highlight>
                <a:srgbClr val="FFCE22"/>
              </a:highlight>
              <a:ea typeface="PT Sans Narrow"/>
              <a:cs typeface="PT Sans Narrow"/>
              <a:sym typeface="PT Sans Narrow"/>
            </a:endParaRPr>
          </a:p>
        </p:txBody>
      </p:sp>
      <p:pic>
        <p:nvPicPr>
          <p:cNvPr id="8" name="Picture 7" descr="A blue pencil and ruler&#10;&#10;Description automatically generated">
            <a:extLst>
              <a:ext uri="{FF2B5EF4-FFF2-40B4-BE49-F238E27FC236}">
                <a16:creationId xmlns:a16="http://schemas.microsoft.com/office/drawing/2014/main" id="{346F1497-9B94-7454-7A74-D821F38DB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458">
            <a:off x="5080415" y="75423"/>
            <a:ext cx="1530246" cy="1530246"/>
          </a:xfrm>
          <a:prstGeom prst="rect">
            <a:avLst/>
          </a:prstGeom>
        </p:spPr>
      </p:pic>
    </p:spTree>
    <p:extLst>
      <p:ext uri="{BB962C8B-B14F-4D97-AF65-F5344CB8AC3E}">
        <p14:creationId xmlns:p14="http://schemas.microsoft.com/office/powerpoint/2010/main" val="40370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AB8331-84E0-B278-7744-0A0D230C6103}"/>
              </a:ext>
            </a:extLst>
          </p:cNvPr>
          <p:cNvSpPr>
            <a:spLocks noGrp="1"/>
          </p:cNvSpPr>
          <p:nvPr>
            <p:ph idx="1"/>
          </p:nvPr>
        </p:nvSpPr>
        <p:spPr/>
        <p:txBody>
          <a:bodyPr>
            <a:normAutofit fontScale="70000" lnSpcReduction="20000"/>
          </a:bodyPr>
          <a:lstStyle/>
          <a:p>
            <a:pPr marL="0" lvl="0" indent="0" algn="l" rtl="0">
              <a:lnSpc>
                <a:spcPct val="70000"/>
              </a:lnSpc>
              <a:spcBef>
                <a:spcPts val="1000"/>
              </a:spcBef>
              <a:spcAft>
                <a:spcPts val="0"/>
              </a:spcAft>
              <a:buClr>
                <a:schemeClr val="dk1"/>
              </a:buClr>
              <a:buSzPts val="1018"/>
              <a:buFont typeface="Arial"/>
              <a:buNone/>
            </a:pPr>
            <a:r>
              <a:rPr lang="en-GB" sz="2800" dirty="0">
                <a:solidFill>
                  <a:schemeClr val="tx1"/>
                </a:solidFill>
                <a:latin typeface="Calibri"/>
                <a:ea typeface="Calibri"/>
                <a:cs typeface="Calibri"/>
                <a:sym typeface="Calibri"/>
              </a:rPr>
              <a:t>Create a presentation pitching your teams solution. </a:t>
            </a:r>
          </a:p>
          <a:p>
            <a:pPr marL="0" lvl="0" indent="0" algn="l" rtl="0">
              <a:lnSpc>
                <a:spcPct val="70000"/>
              </a:lnSpc>
              <a:spcBef>
                <a:spcPts val="1000"/>
              </a:spcBef>
              <a:spcAft>
                <a:spcPts val="0"/>
              </a:spcAft>
              <a:buClr>
                <a:schemeClr val="dk1"/>
              </a:buClr>
              <a:buSzPts val="1018"/>
              <a:buFont typeface="Arial"/>
              <a:buNone/>
            </a:pPr>
            <a:r>
              <a:rPr lang="en-GB" sz="2800" b="1" i="1" dirty="0">
                <a:solidFill>
                  <a:schemeClr val="tx1"/>
                </a:solidFill>
                <a:latin typeface="Calibri"/>
                <a:ea typeface="Calibri"/>
                <a:cs typeface="Calibri"/>
                <a:sym typeface="Calibri"/>
              </a:rPr>
              <a:t>- This will get sent as part of your entry. </a:t>
            </a:r>
          </a:p>
          <a:p>
            <a:pPr marL="0" lvl="0" indent="0" algn="l" rtl="0">
              <a:lnSpc>
                <a:spcPct val="70000"/>
              </a:lnSpc>
              <a:spcBef>
                <a:spcPts val="1000"/>
              </a:spcBef>
              <a:spcAft>
                <a:spcPts val="0"/>
              </a:spcAft>
              <a:buClr>
                <a:schemeClr val="tx1"/>
              </a:buClr>
              <a:buSzPts val="1018"/>
              <a:buFont typeface="Arial"/>
              <a:buNone/>
            </a:pPr>
            <a:r>
              <a:rPr lang="en-GB" sz="2800" dirty="0">
                <a:solidFill>
                  <a:schemeClr val="tx1"/>
                </a:solidFill>
                <a:latin typeface="Calibri"/>
                <a:ea typeface="Calibri"/>
                <a:cs typeface="Calibri"/>
                <a:sym typeface="Calibri"/>
              </a:rPr>
              <a:t>Option of recording it with voice over or a video </a:t>
            </a:r>
            <a:r>
              <a:rPr lang="en-GB" sz="2800" b="1" i="1" dirty="0">
                <a:solidFill>
                  <a:schemeClr val="tx1"/>
                </a:solidFill>
                <a:latin typeface="Calibri"/>
                <a:ea typeface="Calibri"/>
                <a:cs typeface="Calibri"/>
                <a:sym typeface="Calibri"/>
              </a:rPr>
              <a:t>(no more than 5 minutes). </a:t>
            </a:r>
            <a:br>
              <a:rPr lang="en-GB" sz="2800" b="1" i="1" dirty="0">
                <a:solidFill>
                  <a:schemeClr val="tx1"/>
                </a:solidFill>
                <a:latin typeface="Calibri"/>
                <a:ea typeface="Calibri"/>
                <a:cs typeface="Calibri"/>
                <a:sym typeface="Calibri"/>
              </a:rPr>
            </a:br>
            <a:br>
              <a:rPr lang="en-GB" sz="2800" dirty="0">
                <a:solidFill>
                  <a:schemeClr val="tx1"/>
                </a:solidFill>
                <a:latin typeface="Calibri"/>
                <a:ea typeface="Calibri"/>
                <a:cs typeface="Calibri"/>
                <a:sym typeface="Calibri"/>
              </a:rPr>
            </a:br>
            <a:r>
              <a:rPr lang="en-GB" sz="2800" dirty="0">
                <a:solidFill>
                  <a:schemeClr val="tx1"/>
                </a:solidFill>
                <a:latin typeface="Calibri"/>
                <a:ea typeface="Calibri"/>
                <a:cs typeface="Calibri"/>
                <a:sym typeface="Calibri"/>
              </a:rPr>
              <a:t>It should include:</a:t>
            </a:r>
          </a:p>
          <a:p>
            <a:pPr marL="171450" lvl="0" indent="-171608" algn="l" rtl="0">
              <a:lnSpc>
                <a:spcPct val="110000"/>
              </a:lnSpc>
              <a:spcBef>
                <a:spcPts val="0"/>
              </a:spcBef>
              <a:spcAft>
                <a:spcPts val="0"/>
              </a:spcAft>
              <a:buClr>
                <a:schemeClr val="tx1"/>
              </a:buClr>
              <a:buSzPts val="1303"/>
              <a:buFont typeface="Calibri"/>
              <a:buChar char="❑"/>
            </a:pPr>
            <a:r>
              <a:rPr lang="en-GB" sz="2800" dirty="0">
                <a:solidFill>
                  <a:schemeClr val="tx1"/>
                </a:solidFill>
                <a:latin typeface="Calibri"/>
                <a:ea typeface="Calibri"/>
                <a:cs typeface="Calibri"/>
                <a:sym typeface="Calibri"/>
              </a:rPr>
              <a:t>What problem of young people’s health your team is trying to solve and why it is important to health and care of young people.</a:t>
            </a:r>
          </a:p>
          <a:p>
            <a:pPr marL="171450" lvl="0" indent="-171608" algn="l" rtl="0">
              <a:lnSpc>
                <a:spcPct val="110000"/>
              </a:lnSpc>
              <a:spcBef>
                <a:spcPts val="0"/>
              </a:spcBef>
              <a:spcAft>
                <a:spcPts val="0"/>
              </a:spcAft>
              <a:buClr>
                <a:schemeClr val="tx1"/>
              </a:buClr>
              <a:buSzPts val="1303"/>
              <a:buFont typeface="Calibri"/>
              <a:buChar char="❑"/>
            </a:pPr>
            <a:r>
              <a:rPr lang="en-GB" sz="2800" dirty="0">
                <a:solidFill>
                  <a:schemeClr val="tx1"/>
                </a:solidFill>
                <a:latin typeface="Calibri"/>
                <a:ea typeface="Calibri"/>
                <a:cs typeface="Calibri"/>
                <a:sym typeface="Calibri"/>
              </a:rPr>
              <a:t>How big the problem is </a:t>
            </a:r>
            <a:r>
              <a:rPr lang="en-GB" sz="2800" b="1" dirty="0">
                <a:solidFill>
                  <a:schemeClr val="tx1"/>
                </a:solidFill>
                <a:latin typeface="Calibri"/>
                <a:ea typeface="Calibri"/>
                <a:cs typeface="Calibri"/>
                <a:sym typeface="Calibri"/>
              </a:rPr>
              <a:t>(include facts and figures).</a:t>
            </a:r>
          </a:p>
          <a:p>
            <a:pPr marL="171450" lvl="0" indent="-171608" algn="l" rtl="0">
              <a:lnSpc>
                <a:spcPct val="110000"/>
              </a:lnSpc>
              <a:spcBef>
                <a:spcPts val="0"/>
              </a:spcBef>
              <a:spcAft>
                <a:spcPts val="0"/>
              </a:spcAft>
              <a:buClr>
                <a:schemeClr val="tx1"/>
              </a:buClr>
              <a:buSzPts val="1303"/>
              <a:buFont typeface="Calibri"/>
              <a:buChar char="❑"/>
            </a:pPr>
            <a:r>
              <a:rPr lang="en-GB" sz="2800" dirty="0">
                <a:solidFill>
                  <a:schemeClr val="tx1"/>
                </a:solidFill>
                <a:latin typeface="Calibri"/>
                <a:ea typeface="Calibri"/>
                <a:cs typeface="Calibri"/>
                <a:sym typeface="Calibri"/>
              </a:rPr>
              <a:t>What your solution is and how it will work </a:t>
            </a:r>
            <a:r>
              <a:rPr lang="en-GB" sz="2800" b="1" dirty="0">
                <a:solidFill>
                  <a:schemeClr val="tx1"/>
                </a:solidFill>
                <a:latin typeface="Calibri"/>
                <a:ea typeface="Calibri"/>
                <a:cs typeface="Calibri"/>
                <a:sym typeface="Calibri"/>
              </a:rPr>
              <a:t>(understanding of technology that will be used).</a:t>
            </a:r>
          </a:p>
          <a:p>
            <a:pPr marL="171450" lvl="0" indent="-171608" algn="l" rtl="0">
              <a:lnSpc>
                <a:spcPct val="110000"/>
              </a:lnSpc>
              <a:spcBef>
                <a:spcPts val="0"/>
              </a:spcBef>
              <a:spcAft>
                <a:spcPts val="0"/>
              </a:spcAft>
              <a:buClr>
                <a:schemeClr val="tx1"/>
              </a:buClr>
              <a:buSzPts val="1303"/>
              <a:buFont typeface="PT Sans Narrow"/>
              <a:buChar char="❑"/>
            </a:pPr>
            <a:r>
              <a:rPr lang="en-GB" sz="2800" dirty="0">
                <a:solidFill>
                  <a:schemeClr val="tx1"/>
                </a:solidFill>
                <a:latin typeface="Calibri"/>
                <a:ea typeface="Calibri"/>
                <a:cs typeface="Calibri"/>
                <a:sym typeface="Calibri"/>
              </a:rPr>
              <a:t>Diagrams/drawings of your solution </a:t>
            </a:r>
            <a:r>
              <a:rPr lang="en-GB" sz="2800" b="1" dirty="0">
                <a:solidFill>
                  <a:schemeClr val="tx1"/>
                </a:solidFill>
                <a:latin typeface="Calibri"/>
                <a:ea typeface="Calibri"/>
                <a:cs typeface="Calibri"/>
                <a:sym typeface="Calibri"/>
              </a:rPr>
              <a:t>(no more than 4).</a:t>
            </a:r>
          </a:p>
          <a:p>
            <a:pPr marL="0" lvl="0" indent="0" algn="l" rtl="0">
              <a:lnSpc>
                <a:spcPct val="110000"/>
              </a:lnSpc>
              <a:spcBef>
                <a:spcPts val="0"/>
              </a:spcBef>
              <a:spcAft>
                <a:spcPts val="0"/>
              </a:spcAft>
              <a:buClr>
                <a:schemeClr val="dk1"/>
              </a:buClr>
              <a:buSzPts val="1018"/>
              <a:buFont typeface="Arial"/>
              <a:buNone/>
            </a:pPr>
            <a:endParaRPr lang="en-GB" sz="2800" dirty="0">
              <a:solidFill>
                <a:schemeClr val="tx1"/>
              </a:solidFill>
              <a:latin typeface="Calibri"/>
              <a:ea typeface="Calibri"/>
              <a:cs typeface="Calibri"/>
              <a:sym typeface="Calibri"/>
            </a:endParaRPr>
          </a:p>
          <a:p>
            <a:pPr marL="0" lvl="0" indent="0" algn="l" rtl="0">
              <a:lnSpc>
                <a:spcPct val="110000"/>
              </a:lnSpc>
              <a:spcBef>
                <a:spcPts val="0"/>
              </a:spcBef>
              <a:spcAft>
                <a:spcPts val="0"/>
              </a:spcAft>
              <a:buClr>
                <a:schemeClr val="dk1"/>
              </a:buClr>
              <a:buSzPts val="1018"/>
              <a:buFont typeface="Arial"/>
              <a:buNone/>
            </a:pPr>
            <a:r>
              <a:rPr lang="en-GB" sz="2800" dirty="0">
                <a:solidFill>
                  <a:schemeClr val="tx1"/>
                </a:solidFill>
                <a:latin typeface="Calibri"/>
                <a:ea typeface="Calibri"/>
                <a:cs typeface="Calibri"/>
                <a:sym typeface="Calibri"/>
              </a:rPr>
              <a:t>Your team should also complete your team's application questions </a:t>
            </a:r>
            <a:r>
              <a:rPr lang="en-GB" sz="2800" b="1" u="sng" dirty="0">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bit.ly/DHIApplicationQuestions</a:t>
            </a:r>
            <a:endParaRPr lang="en-GB" sz="2800" b="1" u="sng" dirty="0">
              <a:solidFill>
                <a:schemeClr val="tx1"/>
              </a:solidFill>
              <a:latin typeface="Calibri"/>
              <a:ea typeface="Calibri"/>
              <a:cs typeface="Calibri"/>
              <a:sym typeface="Calibri"/>
            </a:endParaRPr>
          </a:p>
          <a:p>
            <a:pPr marL="0" lvl="0" indent="0" algn="l" rtl="0">
              <a:lnSpc>
                <a:spcPct val="110000"/>
              </a:lnSpc>
              <a:spcBef>
                <a:spcPts val="0"/>
              </a:spcBef>
              <a:spcAft>
                <a:spcPts val="0"/>
              </a:spcAft>
              <a:buClr>
                <a:schemeClr val="dk1"/>
              </a:buClr>
              <a:buSzPts val="1018"/>
              <a:buFont typeface="Arial"/>
              <a:buNone/>
            </a:pPr>
            <a:endParaRPr lang="en-GB" sz="2800" b="1" u="sng" dirty="0">
              <a:solidFill>
                <a:schemeClr val="bg1"/>
              </a:solidFill>
              <a:latin typeface="Calibri"/>
              <a:ea typeface="Calibri"/>
              <a:cs typeface="Calibri"/>
              <a:sym typeface="Calibri"/>
            </a:endParaRPr>
          </a:p>
          <a:p>
            <a:pPr marL="0" indent="0">
              <a:lnSpc>
                <a:spcPct val="110000"/>
              </a:lnSpc>
              <a:spcBef>
                <a:spcPts val="0"/>
              </a:spcBef>
              <a:buClr>
                <a:schemeClr val="dk1"/>
              </a:buClr>
              <a:buSzPts val="1018"/>
              <a:buNone/>
            </a:pPr>
            <a:r>
              <a:rPr lang="en-GB" sz="2800" b="1" dirty="0">
                <a:solidFill>
                  <a:schemeClr val="bg1"/>
                </a:solidFill>
                <a:highlight>
                  <a:srgbClr val="C8C73C"/>
                </a:highlight>
                <a:latin typeface="Calibri"/>
                <a:ea typeface="Calibri"/>
                <a:cs typeface="Calibri"/>
                <a:sym typeface="Calibri"/>
              </a:rPr>
              <a:t> IMPORTANT: Ideas should be realistic. </a:t>
            </a:r>
          </a:p>
          <a:p>
            <a:pPr marL="0" lvl="0" indent="0" algn="l" rtl="0">
              <a:lnSpc>
                <a:spcPct val="110000"/>
              </a:lnSpc>
              <a:spcBef>
                <a:spcPts val="0"/>
              </a:spcBef>
              <a:spcAft>
                <a:spcPts val="0"/>
              </a:spcAft>
              <a:buClr>
                <a:schemeClr val="dk1"/>
              </a:buClr>
              <a:buSzPts val="1018"/>
              <a:buFont typeface="Arial"/>
              <a:buNone/>
            </a:pPr>
            <a:endParaRPr lang="en-GB" sz="2800" b="1" dirty="0">
              <a:solidFill>
                <a:schemeClr val="tx1"/>
              </a:solidFill>
              <a:latin typeface="Calibri"/>
              <a:ea typeface="Calibri"/>
              <a:cs typeface="Calibri"/>
              <a:sym typeface="Calibri"/>
            </a:endParaRPr>
          </a:p>
          <a:p>
            <a:pPr marL="0" indent="0">
              <a:buNone/>
            </a:pPr>
            <a:endParaRPr lang="en-US" dirty="0">
              <a:solidFill>
                <a:schemeClr val="tx1"/>
              </a:solidFill>
            </a:endParaRPr>
          </a:p>
        </p:txBody>
      </p:sp>
      <p:sp>
        <p:nvSpPr>
          <p:cNvPr id="3" name="Title 2">
            <a:extLst>
              <a:ext uri="{FF2B5EF4-FFF2-40B4-BE49-F238E27FC236}">
                <a16:creationId xmlns:a16="http://schemas.microsoft.com/office/drawing/2014/main" id="{F0531CA4-D9C0-A926-9866-F0608CB8B46C}"/>
              </a:ext>
            </a:extLst>
          </p:cNvPr>
          <p:cNvSpPr>
            <a:spLocks noGrp="1"/>
          </p:cNvSpPr>
          <p:nvPr>
            <p:ph type="title"/>
          </p:nvPr>
        </p:nvSpPr>
        <p:spPr/>
        <p:txBody>
          <a:bodyPr/>
          <a:lstStyle/>
          <a:p>
            <a:r>
              <a:rPr lang="en-US" dirty="0">
                <a:solidFill>
                  <a:schemeClr val="tx2"/>
                </a:solidFill>
              </a:rPr>
              <a:t>Pitch your Solution</a:t>
            </a:r>
          </a:p>
        </p:txBody>
      </p:sp>
      <p:pic>
        <p:nvPicPr>
          <p:cNvPr id="5" name="Picture 4" descr="A blue person standing over a group of people&#10;&#10;Description automatically generated">
            <a:extLst>
              <a:ext uri="{FF2B5EF4-FFF2-40B4-BE49-F238E27FC236}">
                <a16:creationId xmlns:a16="http://schemas.microsoft.com/office/drawing/2014/main" id="{4C077869-8DAF-5505-0CF0-E873BED75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191" y="44970"/>
            <a:ext cx="1738859" cy="1738859"/>
          </a:xfrm>
          <a:prstGeom prst="rect">
            <a:avLst/>
          </a:prstGeom>
        </p:spPr>
      </p:pic>
    </p:spTree>
    <p:extLst>
      <p:ext uri="{BB962C8B-B14F-4D97-AF65-F5344CB8AC3E}">
        <p14:creationId xmlns:p14="http://schemas.microsoft.com/office/powerpoint/2010/main" val="38461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Orange">
  <a:themeElements>
    <a:clrScheme name="DIGI Primary Scool edition">
      <a:dk1>
        <a:srgbClr val="415563"/>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Green">
  <a:themeElements>
    <a:clrScheme name="DIGI Primary Scool edition">
      <a:dk1>
        <a:srgbClr val="415563"/>
      </a:dk1>
      <a:lt1>
        <a:srgbClr val="FFFFFF"/>
      </a:lt1>
      <a:dk2>
        <a:srgbClr val="01AFEF"/>
      </a:dk2>
      <a:lt2>
        <a:srgbClr val="CEDBE6"/>
      </a:lt2>
      <a:accent1>
        <a:srgbClr val="6DAAE3"/>
      </a:accent1>
      <a:accent2>
        <a:srgbClr val="77BFFD"/>
      </a:accent2>
      <a:accent3>
        <a:srgbClr val="75BDA7"/>
      </a:accent3>
      <a:accent4>
        <a:srgbClr val="D8DEDA"/>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Purple">
  <a:themeElements>
    <a:clrScheme name="DIGI Primary Scool edition">
      <a:dk1>
        <a:srgbClr val="415563"/>
      </a:dk1>
      <a:lt1>
        <a:srgbClr val="FFFFFF"/>
      </a:lt1>
      <a:dk2>
        <a:srgbClr val="01AFEF"/>
      </a:dk2>
      <a:lt2>
        <a:srgbClr val="CEDBE6"/>
      </a:lt2>
      <a:accent1>
        <a:srgbClr val="6DAAE3"/>
      </a:accent1>
      <a:accent2>
        <a:srgbClr val="77BFFD"/>
      </a:accent2>
      <a:accent3>
        <a:srgbClr val="75BDA7"/>
      </a:accent3>
      <a:accent4>
        <a:srgbClr val="6F309F"/>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Theme">
  <a:themeElements>
    <a:clrScheme name="DIGI Primary Scool edition">
      <a:dk1>
        <a:srgbClr val="415563"/>
      </a:dk1>
      <a:lt1>
        <a:srgbClr val="FFFFFF"/>
      </a:lt1>
      <a:dk2>
        <a:srgbClr val="01AFEF"/>
      </a:dk2>
      <a:lt2>
        <a:srgbClr val="FBFBFB"/>
      </a:lt2>
      <a:accent1>
        <a:srgbClr val="6DAAE3"/>
      </a:accent1>
      <a:accent2>
        <a:srgbClr val="188ECC"/>
      </a:accent2>
      <a:accent3>
        <a:srgbClr val="75BDA7"/>
      </a:accent3>
      <a:accent4>
        <a:srgbClr val="6F309F"/>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DHI 1</Template>
  <TotalTime>1462</TotalTime>
  <Words>4179</Words>
  <Application>Microsoft Office PowerPoint</Application>
  <PresentationFormat>Widescreen</PresentationFormat>
  <Paragraphs>293</Paragraphs>
  <Slides>11</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Arial</vt:lpstr>
      <vt:lpstr>Calibri</vt:lpstr>
      <vt:lpstr>PT Sans Narrow</vt:lpstr>
      <vt:lpstr>Roboto Mono</vt:lpstr>
      <vt:lpstr>Blue theme</vt:lpstr>
      <vt:lpstr>Divider Orange</vt:lpstr>
      <vt:lpstr>Divider Green</vt:lpstr>
      <vt:lpstr>Divider Purple</vt:lpstr>
      <vt:lpstr>White Theme</vt:lpstr>
      <vt:lpstr>#DigiInventors Challenge  Secondary School Edition 2023  in partnership with</vt:lpstr>
      <vt:lpstr>PowerPoint Presentation</vt:lpstr>
      <vt:lpstr>PowerPoint Presentation</vt:lpstr>
      <vt:lpstr>PowerPoint Presentation</vt:lpstr>
      <vt:lpstr>Digital Health and Care Solution</vt:lpstr>
      <vt:lpstr>PowerPoint Presentation</vt:lpstr>
      <vt:lpstr>Identify Problem</vt:lpstr>
      <vt:lpstr>Design a Solution</vt:lpstr>
      <vt:lpstr>Pitch your Solution</vt:lpstr>
      <vt:lpstr>The Checklist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Reilly</dc:creator>
  <cp:lastModifiedBy>Grant Reilly</cp:lastModifiedBy>
  <cp:revision>44</cp:revision>
  <dcterms:created xsi:type="dcterms:W3CDTF">2020-11-05T15:46:58Z</dcterms:created>
  <dcterms:modified xsi:type="dcterms:W3CDTF">2023-08-02T16:24:59Z</dcterms:modified>
</cp:coreProperties>
</file>